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32"/>
  </p:notesMasterIdLst>
  <p:handoutMasterIdLst>
    <p:handoutMasterId r:id="rId33"/>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A46DF1-C18A-4DB0-B6E6-7B29D6C3E266}">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50985-AF9B-D59A-E32B-83C9BB211F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SQL Data Analysis for Hospital Management System</a:t>
            </a:r>
          </a:p>
        </p:txBody>
      </p:sp>
      <p:sp>
        <p:nvSpPr>
          <p:cNvPr id="3" name="Date Placeholder 2">
            <a:extLst>
              <a:ext uri="{FF2B5EF4-FFF2-40B4-BE49-F238E27FC236}">
                <a16:creationId xmlns:a16="http://schemas.microsoft.com/office/drawing/2014/main" id="{39997460-F093-B2AF-3F87-2805119AF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B5E265-2984-43B9-9800-896E4CD09690}" type="datetimeFigureOut">
              <a:rPr lang="en-IN" smtClean="0"/>
              <a:t>22-03-2025</a:t>
            </a:fld>
            <a:endParaRPr lang="en-IN"/>
          </a:p>
        </p:txBody>
      </p:sp>
      <p:sp>
        <p:nvSpPr>
          <p:cNvPr id="4" name="Footer Placeholder 3">
            <a:extLst>
              <a:ext uri="{FF2B5EF4-FFF2-40B4-BE49-F238E27FC236}">
                <a16:creationId xmlns:a16="http://schemas.microsoft.com/office/drawing/2014/main" id="{225D6CB0-D6E7-9655-AF98-449569AC1B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191089F-5873-C530-26FF-2ECA6AA672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A2633-EF9E-44FA-86D3-727E51127CA3}" type="slidenum">
              <a:rPr lang="en-IN" smtClean="0"/>
              <a:t>‹#›</a:t>
            </a:fld>
            <a:endParaRPr lang="en-IN"/>
          </a:p>
        </p:txBody>
      </p:sp>
    </p:spTree>
    <p:extLst>
      <p:ext uri="{BB962C8B-B14F-4D97-AF65-F5344CB8AC3E}">
        <p14:creationId xmlns:p14="http://schemas.microsoft.com/office/powerpoint/2010/main" val="1260533479"/>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SQL Data Analysis for Hospital Management System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AFA62-95CD-4A77-9B1B-19366C417B11}" type="datetimeFigureOut">
              <a:rPr lang="en-IN" smtClean="0"/>
              <a:t>22-03-2025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E57F0-7889-456E-8A7E-7D9916607660}" type="slidenum">
              <a:rPr lang="en-IN" smtClean="0"/>
              <a:t>‹#›</a:t>
            </a:fld>
            <a:endParaRPr lang="en-IN"/>
          </a:p>
        </p:txBody>
      </p:sp>
    </p:spTree>
    <p:extLst>
      <p:ext uri="{BB962C8B-B14F-4D97-AF65-F5344CB8AC3E}">
        <p14:creationId xmlns:p14="http://schemas.microsoft.com/office/powerpoint/2010/main" val="179120233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CB70B0-AAB5-488B-BCE6-DD97EBB58A9D}"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20220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86675-E452-46AC-8AC3-D64879E90F4F}"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95575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E45B55-EB00-46F4-802D-F9D95D8CF3C6}"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37326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AA3FC1-4C71-4554-A7FC-60EAA61566AC}"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74951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BBA531-8527-4FE1-BF64-4410E79951EF}"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442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F12C39-0070-4071-97D0-DAA73F638DD2}"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41378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1D029-F50A-4C50-BABA-321C0B7B3E1E}"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84095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32833-1EA8-485D-BD52-B3175B8B87B0}"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51151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3F7D2-D3E7-4475-910D-A9ABC10AD390}"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8861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169C98-8441-4631-8E4E-18B7A91645C2}" type="datetime1">
              <a:rPr lang="en-US" smtClean="0"/>
              <a:t>3/22/2025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0967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650B45-C682-45CF-9DBB-9BAA3A83712E}" type="datetime1">
              <a:rPr lang="en-US" smtClean="0"/>
              <a:t>3/22/2025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4071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B26957-41EC-430B-A1B3-E97D4C79505C}" type="datetime1">
              <a:rPr lang="en-US" smtClean="0"/>
              <a:t>3/22/2025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2748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2C62BE-D576-4E97-87E2-DA1FDBA36455}" type="datetime1">
              <a:rPr lang="en-US" smtClean="0"/>
              <a:t>3/22/2025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46352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D6FC8-307D-4213-A92D-42C7CDB7CEC0}" type="datetime1">
              <a:rPr lang="en-US" smtClean="0"/>
              <a:t>3/22/2025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3259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15ED34-FD29-4943-9B04-0113E04D7CB0}" type="datetime1">
              <a:rPr lang="en-US" smtClean="0"/>
              <a:t>3/22/2025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697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
        <p:nvSpPr>
          <p:cNvPr id="5" name="Date Placeholder 4"/>
          <p:cNvSpPr>
            <a:spLocks noGrp="1"/>
          </p:cNvSpPr>
          <p:nvPr>
            <p:ph type="dt" sz="half" idx="10"/>
          </p:nvPr>
        </p:nvSpPr>
        <p:spPr/>
        <p:txBody>
          <a:bodyPr/>
          <a:lstStyle/>
          <a:p>
            <a:fld id="{B2F18A4F-1503-43FF-8CA3-2DBB1F611075}" type="datetime1">
              <a:rPr lang="en-US" smtClean="0"/>
              <a:t>3/22/2025</a:t>
            </a:fld>
            <a:endParaRPr lang="en-US"/>
          </a:p>
        </p:txBody>
      </p:sp>
    </p:spTree>
    <p:extLst>
      <p:ext uri="{BB962C8B-B14F-4D97-AF65-F5344CB8AC3E}">
        <p14:creationId xmlns:p14="http://schemas.microsoft.com/office/powerpoint/2010/main" val="2072233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CED222-B8E7-4107-B9A9-07C5BF8D0774}" type="datetime1">
              <a:rPr lang="en-US" smtClean="0"/>
              <a:t>3/22/2025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226970378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hf sldNum="0" hdr="0" ft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artoon of a doctor holding a stethoscope&#10;&#10;AI-generated content may be incorrect.">
            <a:extLst>
              <a:ext uri="{FF2B5EF4-FFF2-40B4-BE49-F238E27FC236}">
                <a16:creationId xmlns:a16="http://schemas.microsoft.com/office/drawing/2014/main" id="{76D64097-93CE-641A-4F83-E432E6A777CE}"/>
              </a:ext>
            </a:extLst>
          </p:cNvPr>
          <p:cNvPicPr>
            <a:picLocks noChangeAspect="1"/>
          </p:cNvPicPr>
          <p:nvPr/>
        </p:nvPicPr>
        <p:blipFill>
          <a:blip r:embed="rId2">
            <a:extLst>
              <a:ext uri="{28A0092B-C50C-407E-A947-70E740481C1C}">
                <a14:useLocalDpi xmlns:a14="http://schemas.microsoft.com/office/drawing/2010/main" val="0"/>
              </a:ext>
            </a:extLst>
          </a:blip>
          <a:srcRect l="22594" r="28094"/>
          <a:stretch/>
        </p:blipFill>
        <p:spPr>
          <a:xfrm>
            <a:off x="1" y="10"/>
            <a:ext cx="3381808" cy="6857990"/>
          </a:xfrm>
          <a:custGeom>
            <a:avLst/>
            <a:gdLst/>
            <a:ahLst/>
            <a:cxnLst/>
            <a:rect l="l" t="t" r="r" b="b"/>
            <a:pathLst>
              <a:path w="3381808" h="6858000">
                <a:moveTo>
                  <a:pt x="0" y="0"/>
                </a:moveTo>
                <a:lnTo>
                  <a:pt x="3381808" y="0"/>
                </a:lnTo>
                <a:lnTo>
                  <a:pt x="3354157" y="185117"/>
                </a:lnTo>
                <a:lnTo>
                  <a:pt x="3350773" y="185117"/>
                </a:lnTo>
                <a:lnTo>
                  <a:pt x="2354045" y="6858000"/>
                </a:lnTo>
                <a:lnTo>
                  <a:pt x="0" y="6858000"/>
                </a:lnTo>
                <a:close/>
              </a:path>
            </a:pathLst>
          </a:custGeom>
        </p:spPr>
      </p:pic>
      <p:sp>
        <p:nvSpPr>
          <p:cNvPr id="62" name="Isosceles Triangle 30">
            <a:extLst>
              <a:ext uri="{FF2B5EF4-FFF2-40B4-BE49-F238E27FC236}">
                <a16:creationId xmlns:a16="http://schemas.microsoft.com/office/drawing/2014/main" id="{85821A17-1596-475D-8610-CF92030A93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4" name="Picture 3" descr="Close-up of stethoscope in scrubs pocket">
            <a:extLst>
              <a:ext uri="{FF2B5EF4-FFF2-40B4-BE49-F238E27FC236}">
                <a16:creationId xmlns:a16="http://schemas.microsoft.com/office/drawing/2014/main" id="{9491CC36-BB41-AF6C-B5BC-71A086F48927}"/>
              </a:ext>
            </a:extLst>
          </p:cNvPr>
          <p:cNvPicPr>
            <a:picLocks noChangeAspect="1"/>
          </p:cNvPicPr>
          <p:nvPr/>
        </p:nvPicPr>
        <p:blipFill>
          <a:blip r:embed="rId3">
            <a:extLst>
              <a:ext uri="{28A0092B-C50C-407E-A947-70E740481C1C}">
                <a14:useLocalDpi xmlns:a14="http://schemas.microsoft.com/office/drawing/2010/main" val="0"/>
              </a:ext>
            </a:extLst>
          </a:blip>
          <a:srcRect l="31162" r="31161" b="-1"/>
          <a:stretch/>
        </p:blipFill>
        <p:spPr>
          <a:xfrm>
            <a:off x="2353674" y="10"/>
            <a:ext cx="3870890" cy="6857990"/>
          </a:xfrm>
          <a:custGeom>
            <a:avLst/>
            <a:gdLst/>
            <a:ahLst/>
            <a:cxnLst/>
            <a:rect l="l" t="t" r="r" b="b"/>
            <a:pathLst>
              <a:path w="3870890" h="6858000">
                <a:moveTo>
                  <a:pt x="1027762" y="0"/>
                </a:moveTo>
                <a:lnTo>
                  <a:pt x="3870890" y="0"/>
                </a:lnTo>
                <a:lnTo>
                  <a:pt x="3843239" y="185117"/>
                </a:lnTo>
                <a:lnTo>
                  <a:pt x="3839855" y="185117"/>
                </a:lnTo>
                <a:lnTo>
                  <a:pt x="2843127" y="6858000"/>
                </a:lnTo>
                <a:lnTo>
                  <a:pt x="0" y="6858000"/>
                </a:lnTo>
                <a:lnTo>
                  <a:pt x="26596" y="6679936"/>
                </a:lnTo>
                <a:lnTo>
                  <a:pt x="29981" y="6679936"/>
                </a:lnTo>
                <a:close/>
              </a:path>
            </a:pathLst>
          </a:custGeom>
          <a:scene3d>
            <a:camera prst="orthographicFront">
              <a:rot lat="0" lon="0" rev="0"/>
            </a:camera>
            <a:lightRig rig="balanced" dir="t">
              <a:rot lat="0" lon="0" rev="8700000"/>
            </a:lightRig>
          </a:scene3d>
          <a:sp3d>
            <a:bevelT w="190500" h="38100"/>
          </a:sp3d>
        </p:spPr>
      </p:pic>
      <p:pic>
        <p:nvPicPr>
          <p:cNvPr id="6" name="Picture 5" descr="A logo of a stethoscope&#10;&#10;AI-generated content may be incorrect.">
            <a:extLst>
              <a:ext uri="{FF2B5EF4-FFF2-40B4-BE49-F238E27FC236}">
                <a16:creationId xmlns:a16="http://schemas.microsoft.com/office/drawing/2014/main" id="{BA1038CD-3B77-B1F1-DCA1-ED5E582A0F33}"/>
              </a:ext>
            </a:extLst>
          </p:cNvPr>
          <p:cNvPicPr>
            <a:picLocks noChangeAspect="1"/>
          </p:cNvPicPr>
          <p:nvPr/>
        </p:nvPicPr>
        <p:blipFill>
          <a:blip r:embed="rId4">
            <a:extLst>
              <a:ext uri="{28A0092B-C50C-407E-A947-70E740481C1C}">
                <a14:useLocalDpi xmlns:a14="http://schemas.microsoft.com/office/drawing/2010/main" val="0"/>
              </a:ext>
            </a:extLst>
          </a:blip>
          <a:srcRect l="16063" r="27455"/>
          <a:stretch/>
        </p:blipFill>
        <p:spPr>
          <a:xfrm>
            <a:off x="5200072" y="10"/>
            <a:ext cx="3873543" cy="6857990"/>
          </a:xfrm>
          <a:custGeom>
            <a:avLst/>
            <a:gdLst/>
            <a:ahLst/>
            <a:cxnLst/>
            <a:rect l="l" t="t" r="r" b="b"/>
            <a:pathLst>
              <a:path w="3873543" h="6858000">
                <a:moveTo>
                  <a:pt x="1027763" y="0"/>
                </a:moveTo>
                <a:lnTo>
                  <a:pt x="3873543" y="0"/>
                </a:lnTo>
                <a:lnTo>
                  <a:pt x="3845892" y="185117"/>
                </a:lnTo>
                <a:lnTo>
                  <a:pt x="3842508" y="185117"/>
                </a:lnTo>
                <a:lnTo>
                  <a:pt x="2845780" y="6858000"/>
                </a:lnTo>
                <a:lnTo>
                  <a:pt x="0" y="6858000"/>
                </a:lnTo>
                <a:lnTo>
                  <a:pt x="26598" y="6679936"/>
                </a:lnTo>
                <a:lnTo>
                  <a:pt x="29981" y="6679936"/>
                </a:lnTo>
                <a:close/>
              </a:path>
            </a:pathLst>
          </a:custGeom>
        </p:spPr>
      </p:pic>
      <p:pic>
        <p:nvPicPr>
          <p:cNvPr id="8" name="Picture 7" descr="A building with many windows&#10;&#10;AI-generated content may be incorrect.">
            <a:extLst>
              <a:ext uri="{FF2B5EF4-FFF2-40B4-BE49-F238E27FC236}">
                <a16:creationId xmlns:a16="http://schemas.microsoft.com/office/drawing/2014/main" id="{14B9C7C3-85E4-57A9-4040-AAB3F0A7BC06}"/>
              </a:ext>
            </a:extLst>
          </p:cNvPr>
          <p:cNvPicPr>
            <a:picLocks noChangeAspect="1"/>
          </p:cNvPicPr>
          <p:nvPr/>
        </p:nvPicPr>
        <p:blipFill>
          <a:blip r:embed="rId5">
            <a:extLst>
              <a:ext uri="{28A0092B-C50C-407E-A947-70E740481C1C}">
                <a14:useLocalDpi xmlns:a14="http://schemas.microsoft.com/office/drawing/2010/main" val="0"/>
              </a:ext>
            </a:extLst>
          </a:blip>
          <a:srcRect l="23121" r="36569" b="-1"/>
          <a:stretch/>
        </p:blipFill>
        <p:spPr>
          <a:xfrm>
            <a:off x="8050604" y="10"/>
            <a:ext cx="4141396" cy="6857990"/>
          </a:xfrm>
          <a:custGeom>
            <a:avLst/>
            <a:gdLst/>
            <a:ahLst/>
            <a:cxnLst/>
            <a:rect l="l" t="t" r="r" b="b"/>
            <a:pathLst>
              <a:path w="4141396" h="6858000">
                <a:moveTo>
                  <a:pt x="1027763" y="0"/>
                </a:moveTo>
                <a:lnTo>
                  <a:pt x="4141396" y="0"/>
                </a:lnTo>
                <a:lnTo>
                  <a:pt x="4141396" y="6858000"/>
                </a:lnTo>
                <a:lnTo>
                  <a:pt x="0" y="6858000"/>
                </a:lnTo>
                <a:lnTo>
                  <a:pt x="26597" y="6679936"/>
                </a:lnTo>
                <a:lnTo>
                  <a:pt x="29981" y="6679936"/>
                </a:lnTo>
                <a:close/>
              </a:path>
            </a:pathLst>
          </a:custGeom>
        </p:spPr>
      </p:pic>
      <p:sp>
        <p:nvSpPr>
          <p:cNvPr id="63" name="Freeform 52">
            <a:extLst>
              <a:ext uri="{FF2B5EF4-FFF2-40B4-BE49-F238E27FC236}">
                <a16:creationId xmlns:a16="http://schemas.microsoft.com/office/drawing/2014/main" id="{18E5EFCC-71EF-4583-9450-3222EC7D9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649" y="3576484"/>
            <a:ext cx="8522979" cy="3281517"/>
          </a:xfrm>
          <a:custGeom>
            <a:avLst/>
            <a:gdLst>
              <a:gd name="connsiteX0" fmla="*/ 8516100 w 8522979"/>
              <a:gd name="connsiteY0" fmla="*/ 0 h 3281517"/>
              <a:gd name="connsiteX1" fmla="*/ 8522979 w 8522979"/>
              <a:gd name="connsiteY1" fmla="*/ 3281517 h 3281517"/>
              <a:gd name="connsiteX2" fmla="*/ 650153 w 8522979"/>
              <a:gd name="connsiteY2" fmla="*/ 3281517 h 3281517"/>
              <a:gd name="connsiteX3" fmla="*/ 0 w 8522979"/>
              <a:gd name="connsiteY3" fmla="*/ 3003752 h 3281517"/>
              <a:gd name="connsiteX4" fmla="*/ 879142 w 8522979"/>
              <a:gd name="connsiteY4" fmla="*/ 690551 h 3281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979" h="3281517">
                <a:moveTo>
                  <a:pt x="8516100" y="0"/>
                </a:moveTo>
                <a:lnTo>
                  <a:pt x="8522979" y="3281517"/>
                </a:lnTo>
                <a:lnTo>
                  <a:pt x="650153" y="3281517"/>
                </a:lnTo>
                <a:lnTo>
                  <a:pt x="0" y="3003752"/>
                </a:lnTo>
                <a:lnTo>
                  <a:pt x="879142" y="690551"/>
                </a:lnTo>
                <a:close/>
              </a:path>
            </a:pathLst>
          </a:custGeom>
          <a:solidFill>
            <a:schemeClr val="tx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7DB8AA01-D305-4CD4-9362-9CC625D933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494246D2-DDB2-4058-BE19-BF3CFEA1AF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6" name="Rectangle 23">
            <a:extLst>
              <a:ext uri="{FF2B5EF4-FFF2-40B4-BE49-F238E27FC236}">
                <a16:creationId xmlns:a16="http://schemas.microsoft.com/office/drawing/2014/main" id="{8458A18A-6465-4474-80AD-116461B8B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Rectangle 25">
            <a:extLst>
              <a:ext uri="{FF2B5EF4-FFF2-40B4-BE49-F238E27FC236}">
                <a16:creationId xmlns:a16="http://schemas.microsoft.com/office/drawing/2014/main" id="{AA59D896-9FE7-44F4-8E7C-FC366EEE3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Isosceles Triangle 24">
            <a:extLst>
              <a:ext uri="{FF2B5EF4-FFF2-40B4-BE49-F238E27FC236}">
                <a16:creationId xmlns:a16="http://schemas.microsoft.com/office/drawing/2014/main" id="{715A1438-8E46-44DD-AF5B-4F92CAADA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3D469B6D-0B83-8022-C69D-A4A5CD481DC6}"/>
              </a:ext>
            </a:extLst>
          </p:cNvPr>
          <p:cNvSpPr>
            <a:spLocks noGrp="1"/>
          </p:cNvSpPr>
          <p:nvPr>
            <p:ph type="ctrTitle"/>
          </p:nvPr>
        </p:nvSpPr>
        <p:spPr>
          <a:xfrm>
            <a:off x="4092401" y="4267831"/>
            <a:ext cx="5181601" cy="1329677"/>
          </a:xfrm>
        </p:spPr>
        <p:txBody>
          <a:bodyPr>
            <a:normAutofit/>
          </a:bodyPr>
          <a:lstStyle/>
          <a:p>
            <a:pPr algn="l">
              <a:lnSpc>
                <a:spcPct val="90000"/>
              </a:lnSpc>
            </a:pPr>
            <a:br>
              <a:rPr lang="en-US" sz="2800">
                <a:latin typeface="Arial" panose="020B0604020202020204" pitchFamily="34" charset="0"/>
                <a:cs typeface="Arial" panose="020B0604020202020204" pitchFamily="34" charset="0"/>
              </a:rPr>
            </a:br>
            <a:r>
              <a:rPr lang="en-US" sz="2800" b="0">
                <a:ln w="0"/>
                <a:effectLst>
                  <a:reflection blurRad="6350" stA="53000" endA="300" endPos="35500" dir="5400000" sy="-90000" algn="bl" rotWithShape="0"/>
                </a:effectLst>
                <a:latin typeface="Arial" panose="020B0604020202020204" pitchFamily="34" charset="0"/>
                <a:cs typeface="Arial" panose="020B0604020202020204" pitchFamily="34" charset="0"/>
              </a:rPr>
              <a:t>HOSPITAL</a:t>
            </a:r>
            <a:br>
              <a:rPr lang="en-US" sz="2800" b="0">
                <a:ln w="0"/>
                <a:effectLst>
                  <a:reflection blurRad="6350" stA="53000" endA="300" endPos="35500" dir="5400000" sy="-90000" algn="bl" rotWithShape="0"/>
                </a:effectLst>
                <a:latin typeface="Arial" panose="020B0604020202020204" pitchFamily="34" charset="0"/>
                <a:cs typeface="Arial" panose="020B0604020202020204" pitchFamily="34" charset="0"/>
              </a:rPr>
            </a:br>
            <a:r>
              <a:rPr lang="en-US" sz="2800" b="0">
                <a:ln w="0"/>
                <a:effectLst>
                  <a:reflection blurRad="6350" stA="53000" endA="300" endPos="35500" dir="5400000" sy="-90000" algn="bl" rotWithShape="0"/>
                </a:effectLst>
                <a:latin typeface="Arial" panose="020B0604020202020204" pitchFamily="34" charset="0"/>
                <a:cs typeface="Arial" panose="020B0604020202020204" pitchFamily="34" charset="0"/>
              </a:rPr>
              <a:t>MANAGEMENT SYSTEM</a:t>
            </a:r>
            <a:endParaRPr lang="en-IN" sz="2800" spc="-15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B29AA8A-117B-6737-6DE8-910C3E4A9EFC}"/>
              </a:ext>
            </a:extLst>
          </p:cNvPr>
          <p:cNvSpPr>
            <a:spLocks noGrp="1"/>
          </p:cNvSpPr>
          <p:nvPr>
            <p:ph type="subTitle" idx="1"/>
          </p:nvPr>
        </p:nvSpPr>
        <p:spPr>
          <a:xfrm>
            <a:off x="4092401" y="5597506"/>
            <a:ext cx="5181601" cy="390969"/>
          </a:xfrm>
        </p:spPr>
        <p:txBody>
          <a:bodyPr>
            <a:normAutofit fontScale="92500" lnSpcReduction="10000"/>
          </a:bodyPr>
          <a:lstStyle/>
          <a:p>
            <a:pPr algn="l">
              <a:lnSpc>
                <a:spcPct val="90000"/>
              </a:lnSpc>
            </a:pPr>
            <a:r>
              <a:rPr lang="en-US" sz="8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Sunil Kumar Prusty</a:t>
            </a:r>
          </a:p>
          <a:p>
            <a:pPr algn="l">
              <a:lnSpc>
                <a:spcPct val="90000"/>
              </a:lnSpc>
            </a:pPr>
            <a:r>
              <a:rPr lang="en-US" sz="8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Sunilprusty16@gmail.Com</a:t>
            </a:r>
            <a:endParaRPr lang="en-IN" sz="8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endParaRPr>
          </a:p>
        </p:txBody>
      </p:sp>
      <p:sp>
        <p:nvSpPr>
          <p:cNvPr id="69" name="Rectangle 27">
            <a:extLst>
              <a:ext uri="{FF2B5EF4-FFF2-40B4-BE49-F238E27FC236}">
                <a16:creationId xmlns:a16="http://schemas.microsoft.com/office/drawing/2014/main" id="{632881A3-8633-4881-BC5A-3BFDEBCA3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28">
            <a:extLst>
              <a:ext uri="{FF2B5EF4-FFF2-40B4-BE49-F238E27FC236}">
                <a16:creationId xmlns:a16="http://schemas.microsoft.com/office/drawing/2014/main" id="{3AD2EF9D-70F7-46B0-B00A-C43AA0B83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29">
            <a:extLst>
              <a:ext uri="{FF2B5EF4-FFF2-40B4-BE49-F238E27FC236}">
                <a16:creationId xmlns:a16="http://schemas.microsoft.com/office/drawing/2014/main" id="{952F3E47-4A4E-4811-BC9C-518ABF5B4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Isosceles Triangle 29">
            <a:extLst>
              <a:ext uri="{FF2B5EF4-FFF2-40B4-BE49-F238E27FC236}">
                <a16:creationId xmlns:a16="http://schemas.microsoft.com/office/drawing/2014/main" id="{18B6B4B9-E994-48F8-A76E-0E0C09597D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87682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8460-473B-3359-06D9-34429C28E399}"/>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a:effectLst/>
                <a:latin typeface="Calibri" panose="020F0502020204030204" pitchFamily="34" charset="0"/>
                <a:ea typeface="MS Mincho" panose="02020609040205080304" pitchFamily="49" charset="-128"/>
                <a:cs typeface="Times New Roman" panose="02020603050405020304" pitchFamily="18" charset="0"/>
              </a:rPr>
              <a:t>7.Write a query to update the name of the patient to Robert Fernandez having patient id as 5. </a:t>
            </a:r>
            <a:br>
              <a:rPr lang="en-IN" sz="2800" b="1">
                <a:effectLst/>
                <a:latin typeface="Calibri" panose="020F0502020204030204" pitchFamily="34" charset="0"/>
                <a:ea typeface="MS Mincho" panose="02020609040205080304" pitchFamily="49" charset="-128"/>
                <a:cs typeface="Times New Roman" panose="02020603050405020304" pitchFamily="18" charset="0"/>
              </a:rPr>
            </a:br>
            <a:endParaRPr lang="en-IN" sz="2800"/>
          </a:p>
        </p:txBody>
      </p:sp>
      <p:pic>
        <p:nvPicPr>
          <p:cNvPr id="6" name="Content Placeholder 5" descr="A screenshot of a computer&#10;&#10;AI-generated content may be incorrect.">
            <a:extLst>
              <a:ext uri="{FF2B5EF4-FFF2-40B4-BE49-F238E27FC236}">
                <a16:creationId xmlns:a16="http://schemas.microsoft.com/office/drawing/2014/main" id="{427B6005-D086-C075-A93B-01131214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2813352"/>
          </a:xfrm>
          <a:prstGeom prst="rect">
            <a:avLst/>
          </a:prstGeom>
        </p:spPr>
      </p:pic>
      <p:pic>
        <p:nvPicPr>
          <p:cNvPr id="8" name="Content Placeholder 7" descr="A person sitting on a red arrow with a computer&#10;&#10;AI-generated content may be incorrect.">
            <a:extLst>
              <a:ext uri="{FF2B5EF4-FFF2-40B4-BE49-F238E27FC236}">
                <a16:creationId xmlns:a16="http://schemas.microsoft.com/office/drawing/2014/main" id="{B914F58E-D4F0-8460-0A6C-51BEC6AC3F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48239" y="2422116"/>
            <a:ext cx="2925763" cy="2925763"/>
          </a:xfrm>
        </p:spPr>
      </p:pic>
      <p:sp>
        <p:nvSpPr>
          <p:cNvPr id="4" name="Date Placeholder 3">
            <a:extLst>
              <a:ext uri="{FF2B5EF4-FFF2-40B4-BE49-F238E27FC236}">
                <a16:creationId xmlns:a16="http://schemas.microsoft.com/office/drawing/2014/main" id="{01265C6B-BAD1-964D-18A4-82D949790E92}"/>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671631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8C24-92DA-43C6-AF2B-B224C0220FE6}"/>
              </a:ext>
            </a:extLst>
          </p:cNvPr>
          <p:cNvSpPr>
            <a:spLocks noGrp="1"/>
          </p:cNvSpPr>
          <p:nvPr>
            <p:ph type="title"/>
          </p:nvPr>
        </p:nvSpPr>
        <p:spPr>
          <a:xfrm>
            <a:off x="677334" y="609600"/>
            <a:ext cx="8596668" cy="1320800"/>
          </a:xfrm>
        </p:spPr>
        <p:txBody>
          <a:bodyPr anchor="t">
            <a:normAutofit/>
          </a:bodyPr>
          <a:lstStyle/>
          <a:p>
            <a:r>
              <a:rPr lang="en-IN" b="1">
                <a:effectLst/>
                <a:latin typeface="Calibri" panose="020F0502020204030204" pitchFamily="34" charset="0"/>
                <a:ea typeface="MS Mincho" panose="02020609040205080304" pitchFamily="49" charset="-128"/>
                <a:cs typeface="Times New Roman" panose="02020603050405020304" pitchFamily="18" charset="0"/>
              </a:rPr>
              <a:t>8.Write a query to drop phone column from patient table</a:t>
            </a:r>
            <a:endParaRPr lang="en-IN" dirty="0"/>
          </a:p>
        </p:txBody>
      </p:sp>
      <p:pic>
        <p:nvPicPr>
          <p:cNvPr id="6" name="Content Placeholder 5" descr="A screenshot of a computer&#10;&#10;AI-generated content may be incorrect.">
            <a:extLst>
              <a:ext uri="{FF2B5EF4-FFF2-40B4-BE49-F238E27FC236}">
                <a16:creationId xmlns:a16="http://schemas.microsoft.com/office/drawing/2014/main" id="{9AD46026-408B-ED0A-5406-D26D15BED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3117140"/>
          </a:xfrm>
          <a:prstGeom prst="rect">
            <a:avLst/>
          </a:prstGeom>
        </p:spPr>
      </p:pic>
      <p:pic>
        <p:nvPicPr>
          <p:cNvPr id="8" name="Content Placeholder 7" descr="A person sitting on stacks of coins and a computer&#10;&#10;AI-generated content may be incorrect.">
            <a:extLst>
              <a:ext uri="{FF2B5EF4-FFF2-40B4-BE49-F238E27FC236}">
                <a16:creationId xmlns:a16="http://schemas.microsoft.com/office/drawing/2014/main" id="{B58324EE-9E7B-6854-1FFA-553BFE0210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6675" y="2638425"/>
            <a:ext cx="2925763" cy="2925763"/>
          </a:xfrm>
        </p:spPr>
      </p:pic>
      <p:sp>
        <p:nvSpPr>
          <p:cNvPr id="4" name="Date Placeholder 3">
            <a:extLst>
              <a:ext uri="{FF2B5EF4-FFF2-40B4-BE49-F238E27FC236}">
                <a16:creationId xmlns:a16="http://schemas.microsoft.com/office/drawing/2014/main" id="{141E5D14-C647-0A7F-2829-7EEFA06FD821}"/>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1002537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1FB9-27FD-EC94-9424-90CE4A0F49F6}"/>
              </a:ext>
            </a:extLst>
          </p:cNvPr>
          <p:cNvSpPr>
            <a:spLocks noGrp="1"/>
          </p:cNvSpPr>
          <p:nvPr>
            <p:ph type="title"/>
          </p:nvPr>
        </p:nvSpPr>
        <p:spPr>
          <a:xfrm>
            <a:off x="677334" y="609600"/>
            <a:ext cx="8596668" cy="1320800"/>
          </a:xfrm>
        </p:spPr>
        <p:txBody>
          <a:bodyPr>
            <a:normAutofit/>
          </a:bodyPr>
          <a:lstStyle/>
          <a:p>
            <a:pPr>
              <a:lnSpc>
                <a:spcPct val="90000"/>
              </a:lnSpc>
            </a:pPr>
            <a:r>
              <a:rPr lang="en-IN" sz="2800" b="1" dirty="0">
                <a:effectLst/>
                <a:latin typeface="Calibri" panose="020F0502020204030204" pitchFamily="34" charset="0"/>
                <a:ea typeface="MS Mincho" panose="02020609040205080304" pitchFamily="49" charset="-128"/>
                <a:cs typeface="Times New Roman" panose="02020603050405020304" pitchFamily="18" charset="0"/>
              </a:rPr>
              <a:t>9.Write a query to find second maximum cost of medical procedure?</a:t>
            </a:r>
            <a:br>
              <a:rPr lang="en-IN" sz="2800" b="1" dirty="0">
                <a:effectLst/>
                <a:latin typeface="Calibri" panose="020F0502020204030204" pitchFamily="34" charset="0"/>
                <a:ea typeface="MS Mincho" panose="02020609040205080304" pitchFamily="49" charset="-128"/>
                <a:cs typeface="Times New Roman" panose="02020603050405020304" pitchFamily="18" charset="0"/>
              </a:rPr>
            </a:br>
            <a:endParaRPr lang="en-IN" sz="2800" dirty="0"/>
          </a:p>
        </p:txBody>
      </p:sp>
      <p:pic>
        <p:nvPicPr>
          <p:cNvPr id="6" name="Content Placeholder 5" descr="A screenshot of a computer&#10;&#10;AI-generated content may be incorrect.">
            <a:extLst>
              <a:ext uri="{FF2B5EF4-FFF2-40B4-BE49-F238E27FC236}">
                <a16:creationId xmlns:a16="http://schemas.microsoft.com/office/drawing/2014/main" id="{4326ADB6-826C-2356-F7C0-195A88584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344" y="2159663"/>
            <a:ext cx="3479140" cy="1826549"/>
          </a:xfrm>
          <a:prstGeom prst="rect">
            <a:avLst/>
          </a:prstGeom>
        </p:spPr>
      </p:pic>
      <p:pic>
        <p:nvPicPr>
          <p:cNvPr id="11" name="Content Placeholder 10" descr="A cartoon of a doctor holding a stethoscope&#10;&#10;AI-generated content may be incorrect.">
            <a:extLst>
              <a:ext uri="{FF2B5EF4-FFF2-40B4-BE49-F238E27FC236}">
                <a16:creationId xmlns:a16="http://schemas.microsoft.com/office/drawing/2014/main" id="{4B0A5140-2077-0774-7590-129775FA50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8516" y="1930400"/>
            <a:ext cx="3628914" cy="3628914"/>
          </a:xfrm>
        </p:spPr>
      </p:pic>
      <p:sp>
        <p:nvSpPr>
          <p:cNvPr id="4" name="Date Placeholder 3">
            <a:extLst>
              <a:ext uri="{FF2B5EF4-FFF2-40B4-BE49-F238E27FC236}">
                <a16:creationId xmlns:a16="http://schemas.microsoft.com/office/drawing/2014/main" id="{D5A34E77-3D42-8648-5D3E-BC56DAE6B4E2}"/>
              </a:ext>
            </a:extLst>
          </p:cNvPr>
          <p:cNvSpPr>
            <a:spLocks noGrp="1"/>
          </p:cNvSpPr>
          <p:nvPr>
            <p:ph type="dt" sz="half" idx="10"/>
          </p:nvPr>
        </p:nvSpPr>
        <p:spPr>
          <a:xfrm>
            <a:off x="6098497" y="6041362"/>
            <a:ext cx="2018576"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pic>
        <p:nvPicPr>
          <p:cNvPr id="8" name="Content Placeholder 7" descr="A screenshot of a computer&#10;&#10;AI-generated content may be incorrect.">
            <a:extLst>
              <a:ext uri="{FF2B5EF4-FFF2-40B4-BE49-F238E27FC236}">
                <a16:creationId xmlns:a16="http://schemas.microsoft.com/office/drawing/2014/main" id="{A8CD8ABD-EAFD-ABB2-9E48-902A9726F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431" y="4214812"/>
            <a:ext cx="4374968" cy="1826549"/>
          </a:xfrm>
          <a:prstGeom prst="rect">
            <a:avLst/>
          </a:prstGeom>
        </p:spPr>
      </p:pic>
    </p:spTree>
    <p:extLst>
      <p:ext uri="{BB962C8B-B14F-4D97-AF65-F5344CB8AC3E}">
        <p14:creationId xmlns:p14="http://schemas.microsoft.com/office/powerpoint/2010/main" val="132289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8E4F-4410-BC98-7A04-48BD8DCFFDDE}"/>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a:effectLst/>
                <a:latin typeface="Calibri" panose="020F0502020204030204" pitchFamily="34" charset="0"/>
                <a:ea typeface="MS Mincho" panose="02020609040205080304" pitchFamily="49" charset="-128"/>
                <a:cs typeface="Times New Roman" panose="02020603050405020304" pitchFamily="18" charset="0"/>
              </a:rPr>
              <a:t>10.Write a query in SQL to obtain the name of the patients starting with letter A.</a:t>
            </a:r>
            <a:br>
              <a:rPr lang="en-IN" sz="2800" b="1">
                <a:effectLst/>
                <a:latin typeface="Calibri" panose="020F0502020204030204" pitchFamily="34" charset="0"/>
                <a:ea typeface="MS Mincho" panose="02020609040205080304" pitchFamily="49" charset="-128"/>
                <a:cs typeface="Times New Roman" panose="02020603050405020304" pitchFamily="18" charset="0"/>
              </a:rPr>
            </a:br>
            <a:endParaRPr lang="en-IN" sz="2800"/>
          </a:p>
        </p:txBody>
      </p:sp>
      <p:pic>
        <p:nvPicPr>
          <p:cNvPr id="6" name="Content Placeholder 5" descr="A screenshot of a computer&#10;&#10;AI-generated content may be incorrect.">
            <a:extLst>
              <a:ext uri="{FF2B5EF4-FFF2-40B4-BE49-F238E27FC236}">
                <a16:creationId xmlns:a16="http://schemas.microsoft.com/office/drawing/2014/main" id="{E5C96F9A-0F33-7688-E891-E51D7DCD8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2430313"/>
          </a:xfrm>
          <a:prstGeom prst="rect">
            <a:avLst/>
          </a:prstGeom>
        </p:spPr>
      </p:pic>
      <p:pic>
        <p:nvPicPr>
          <p:cNvPr id="8" name="Content Placeholder 7" descr="A person pointing at a graph&#10;&#10;AI-generated content may be incorrect.">
            <a:extLst>
              <a:ext uri="{FF2B5EF4-FFF2-40B4-BE49-F238E27FC236}">
                <a16:creationId xmlns:a16="http://schemas.microsoft.com/office/drawing/2014/main" id="{EF899C60-D40A-B2AF-6B89-337C1F4433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876919">
            <a:off x="6348239" y="2159331"/>
            <a:ext cx="2925763" cy="2925763"/>
          </a:xfrm>
        </p:spPr>
      </p:pic>
      <p:sp>
        <p:nvSpPr>
          <p:cNvPr id="4" name="Date Placeholder 3">
            <a:extLst>
              <a:ext uri="{FF2B5EF4-FFF2-40B4-BE49-F238E27FC236}">
                <a16:creationId xmlns:a16="http://schemas.microsoft.com/office/drawing/2014/main" id="{766678F7-37B1-275E-44DB-F0AC4CA739D7}"/>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380761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9520-E4B8-696C-47AB-21A639F8D68B}"/>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a:effectLst/>
                <a:latin typeface="Calibri" panose="020F0502020204030204" pitchFamily="34" charset="0"/>
                <a:ea typeface="MS Mincho" panose="02020609040205080304" pitchFamily="49" charset="-128"/>
                <a:cs typeface="Times New Roman" panose="02020603050405020304" pitchFamily="18" charset="0"/>
              </a:rPr>
              <a:t>11. Write a query in SQL to obtain the name of the patients whose third letter is M.</a:t>
            </a:r>
            <a:br>
              <a:rPr lang="en-IN" sz="2800" b="1">
                <a:effectLst/>
                <a:latin typeface="Calibri" panose="020F0502020204030204" pitchFamily="34" charset="0"/>
                <a:ea typeface="MS Mincho" panose="02020609040205080304" pitchFamily="49" charset="-128"/>
                <a:cs typeface="Times New Roman" panose="02020603050405020304" pitchFamily="18" charset="0"/>
              </a:rPr>
            </a:br>
            <a:endParaRPr lang="en-IN" sz="2800"/>
          </a:p>
        </p:txBody>
      </p:sp>
      <p:pic>
        <p:nvPicPr>
          <p:cNvPr id="6" name="Content Placeholder 5" descr="A screenshot of a computer&#10;&#10;AI-generated content may be incorrect.">
            <a:extLst>
              <a:ext uri="{FF2B5EF4-FFF2-40B4-BE49-F238E27FC236}">
                <a16:creationId xmlns:a16="http://schemas.microsoft.com/office/drawing/2014/main" id="{55484B30-2877-F71B-E93C-81C396257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2786934"/>
          </a:xfrm>
          <a:prstGeom prst="rect">
            <a:avLst/>
          </a:prstGeom>
        </p:spPr>
      </p:pic>
      <p:pic>
        <p:nvPicPr>
          <p:cNvPr id="8" name="Content Placeholder 7" descr="A person sitting on a computer&#10;&#10;AI-generated content may be incorrect.">
            <a:extLst>
              <a:ext uri="{FF2B5EF4-FFF2-40B4-BE49-F238E27FC236}">
                <a16:creationId xmlns:a16="http://schemas.microsoft.com/office/drawing/2014/main" id="{6C0C12B3-041C-8F16-A10F-B8411CE008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9318956">
            <a:off x="6456868" y="2159331"/>
            <a:ext cx="2925763" cy="2925763"/>
          </a:xfrm>
        </p:spPr>
      </p:pic>
      <p:sp>
        <p:nvSpPr>
          <p:cNvPr id="4" name="Date Placeholder 3">
            <a:extLst>
              <a:ext uri="{FF2B5EF4-FFF2-40B4-BE49-F238E27FC236}">
                <a16:creationId xmlns:a16="http://schemas.microsoft.com/office/drawing/2014/main" id="{F2439FB8-FBAB-3682-2B05-F49BDA00003C}"/>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1755182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C53E9-C298-B121-B093-0EFBE5355742}"/>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a:effectLst/>
                <a:latin typeface="Calibri" panose="020F0502020204030204" pitchFamily="34" charset="0"/>
                <a:ea typeface="MS Mincho" panose="02020609040205080304" pitchFamily="49" charset="-128"/>
                <a:cs typeface="Times New Roman" panose="02020603050405020304" pitchFamily="18" charset="0"/>
              </a:rPr>
              <a:t>12.Write a query in SQL to obtain the name of the patients whose name start with letter J and ends with Z.</a:t>
            </a:r>
            <a:br>
              <a:rPr lang="en-IN" sz="2800" b="1">
                <a:effectLst/>
                <a:latin typeface="Calibri" panose="020F0502020204030204" pitchFamily="34" charset="0"/>
                <a:ea typeface="MS Mincho" panose="02020609040205080304" pitchFamily="49" charset="-128"/>
                <a:cs typeface="Times New Roman" panose="02020603050405020304" pitchFamily="18" charset="0"/>
              </a:rPr>
            </a:br>
            <a:endParaRPr lang="en-IN" sz="2800"/>
          </a:p>
        </p:txBody>
      </p:sp>
      <p:pic>
        <p:nvPicPr>
          <p:cNvPr id="8" name="Content Placeholder 7" descr="A screenshot of a computer&#10;&#10;AI-generated content may be incorrect.">
            <a:extLst>
              <a:ext uri="{FF2B5EF4-FFF2-40B4-BE49-F238E27FC236}">
                <a16:creationId xmlns:a16="http://schemas.microsoft.com/office/drawing/2014/main" id="{ED4AEC4C-EEAE-B1FE-FAB5-35FE66085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3011475"/>
          </a:xfrm>
          <a:prstGeom prst="rect">
            <a:avLst/>
          </a:prstGeom>
        </p:spPr>
      </p:pic>
      <p:pic>
        <p:nvPicPr>
          <p:cNvPr id="10" name="Content Placeholder 9" descr="A person wearing a mask and gloves&#10;&#10;AI-generated content may be incorrect.">
            <a:extLst>
              <a:ext uri="{FF2B5EF4-FFF2-40B4-BE49-F238E27FC236}">
                <a16:creationId xmlns:a16="http://schemas.microsoft.com/office/drawing/2014/main" id="{290FACED-6B48-3DE4-4E23-2831C53862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232993">
            <a:off x="6446820" y="1930400"/>
            <a:ext cx="2925763" cy="3735942"/>
          </a:xfrm>
        </p:spPr>
      </p:pic>
      <p:sp>
        <p:nvSpPr>
          <p:cNvPr id="4" name="Date Placeholder 3">
            <a:extLst>
              <a:ext uri="{FF2B5EF4-FFF2-40B4-BE49-F238E27FC236}">
                <a16:creationId xmlns:a16="http://schemas.microsoft.com/office/drawing/2014/main" id="{7E8EEA8C-7415-C2F7-8C21-038E7B6BB348}"/>
              </a:ext>
            </a:extLst>
          </p:cNvPr>
          <p:cNvSpPr>
            <a:spLocks noGrp="1"/>
          </p:cNvSpPr>
          <p:nvPr>
            <p:ph type="dt" sz="half" idx="10"/>
          </p:nvPr>
        </p:nvSpPr>
        <p:spPr>
          <a:xfrm>
            <a:off x="6676495" y="6041362"/>
            <a:ext cx="1440577" cy="365125"/>
          </a:xfrm>
        </p:spPr>
        <p:txBody>
          <a:bodyPr>
            <a:normAutofit/>
          </a:bodyPr>
          <a:lstStyle/>
          <a:p>
            <a:pPr>
              <a:spcAft>
                <a:spcPts val="600"/>
              </a:spcAft>
            </a:pPr>
            <a:fld id="{08CB70B0-AAB5-488B-BCE6-DD97EBB58A9D}" type="datetime1">
              <a:rPr lang="en-US" smtClean="0"/>
              <a:pPr>
                <a:spcAft>
                  <a:spcPts val="600"/>
                </a:spcAft>
              </a:pPr>
              <a:t>3/22/2025</a:t>
            </a:fld>
            <a:endParaRPr lang="en-US"/>
          </a:p>
        </p:txBody>
      </p:sp>
    </p:spTree>
    <p:extLst>
      <p:ext uri="{BB962C8B-B14F-4D97-AF65-F5344CB8AC3E}">
        <p14:creationId xmlns:p14="http://schemas.microsoft.com/office/powerpoint/2010/main" val="96681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7242-DD8A-897A-3BB2-BD364FD41698}"/>
              </a:ext>
            </a:extLst>
          </p:cNvPr>
          <p:cNvSpPr>
            <a:spLocks noGrp="1"/>
          </p:cNvSpPr>
          <p:nvPr>
            <p:ph type="title"/>
          </p:nvPr>
        </p:nvSpPr>
        <p:spPr>
          <a:xfrm>
            <a:off x="677334" y="609600"/>
            <a:ext cx="8596668" cy="1320800"/>
          </a:xfrm>
        </p:spPr>
        <p:txBody>
          <a:bodyPr anchor="t">
            <a:normAutofit/>
          </a:bodyPr>
          <a:lstStyle/>
          <a:p>
            <a:r>
              <a:rPr lang="en-IN" b="1">
                <a:effectLst/>
                <a:latin typeface="Calibri" panose="020F0502020204030204" pitchFamily="34" charset="0"/>
                <a:ea typeface="MS Mincho" panose="02020609040205080304" pitchFamily="49" charset="-128"/>
                <a:cs typeface="Times New Roman" panose="02020603050405020304" pitchFamily="18" charset="0"/>
              </a:rPr>
              <a:t>13. Write a query to obtain patient details having patient id 11 to 20.</a:t>
            </a:r>
            <a:endParaRPr lang="en-IN" dirty="0"/>
          </a:p>
        </p:txBody>
      </p:sp>
      <p:pic>
        <p:nvPicPr>
          <p:cNvPr id="6" name="Content Placeholder 5" descr="A screenshot of a computer&#10;&#10;AI-generated content may be incorrect.">
            <a:extLst>
              <a:ext uri="{FF2B5EF4-FFF2-40B4-BE49-F238E27FC236}">
                <a16:creationId xmlns:a16="http://schemas.microsoft.com/office/drawing/2014/main" id="{B9755F78-B598-255A-EDDE-A517B5FEA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3671886"/>
          </a:xfrm>
          <a:prstGeom prst="rect">
            <a:avLst/>
          </a:prstGeom>
        </p:spPr>
      </p:pic>
      <p:pic>
        <p:nvPicPr>
          <p:cNvPr id="8" name="Content Placeholder 7" descr="A cartoon of a child wearing glasses and a white lab coat&#10;&#10;AI-generated content may be incorrect.">
            <a:extLst>
              <a:ext uri="{FF2B5EF4-FFF2-40B4-BE49-F238E27FC236}">
                <a16:creationId xmlns:a16="http://schemas.microsoft.com/office/drawing/2014/main" id="{CC8EE03E-F688-5244-8E2C-D9CBCE7EB6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48239" y="2532392"/>
            <a:ext cx="2925763" cy="3298825"/>
          </a:xfrm>
        </p:spPr>
      </p:pic>
      <p:sp>
        <p:nvSpPr>
          <p:cNvPr id="4" name="Date Placeholder 3">
            <a:extLst>
              <a:ext uri="{FF2B5EF4-FFF2-40B4-BE49-F238E27FC236}">
                <a16:creationId xmlns:a16="http://schemas.microsoft.com/office/drawing/2014/main" id="{85E15386-B75C-0A90-DEE5-ABC7D33D4F75}"/>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292486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D24F73-E2B5-D5EC-31E0-77E5532F9515}"/>
              </a:ext>
            </a:extLst>
          </p:cNvPr>
          <p:cNvSpPr>
            <a:spLocks noGrp="1"/>
          </p:cNvSpPr>
          <p:nvPr>
            <p:ph type="title"/>
          </p:nvPr>
        </p:nvSpPr>
        <p:spPr/>
        <p:txBody>
          <a:bodyPr>
            <a:normAutofit fontScale="90000"/>
          </a:bodyPr>
          <a:lstStyle/>
          <a:p>
            <a:r>
              <a:rPr kumimoji="0" lang="en-US" altLang="en-US" sz="3600" b="1" i="0" u="none" strike="noStrike" cap="none" normalizeH="0" baseline="0" dirty="0">
                <a:ln>
                  <a:noFill/>
                </a:ln>
                <a:solidFill>
                  <a:srgbClr val="082A75"/>
                </a:solidFill>
                <a:effectLst/>
                <a:latin typeface="Calibri" panose="020F0502020204030204" pitchFamily="34" charset="0"/>
                <a:ea typeface="MS Mincho" panose="02020609040205080304" pitchFamily="49" charset="-128"/>
                <a:cs typeface="Times New Roman" panose="02020603050405020304" pitchFamily="18" charset="0"/>
              </a:rPr>
              <a:t>14.Write a query in SQL to obtain the name of the physicians who are the head of each department</a:t>
            </a:r>
            <a:endParaRPr lang="en-IN" dirty="0"/>
          </a:p>
        </p:txBody>
      </p:sp>
      <p:pic>
        <p:nvPicPr>
          <p:cNvPr id="11" name="Content Placeholder 10" descr="A screenshot of a computer&#10;&#10;AI-generated content may be incorrect.">
            <a:extLst>
              <a:ext uri="{FF2B5EF4-FFF2-40B4-BE49-F238E27FC236}">
                <a16:creationId xmlns:a16="http://schemas.microsoft.com/office/drawing/2014/main" id="{504885BF-D7A6-D3E9-802C-5ADF430578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584" y="2082800"/>
            <a:ext cx="3581710" cy="3635055"/>
          </a:xfrm>
        </p:spPr>
      </p:pic>
      <p:sp>
        <p:nvSpPr>
          <p:cNvPr id="4" name="Date Placeholder 3">
            <a:extLst>
              <a:ext uri="{FF2B5EF4-FFF2-40B4-BE49-F238E27FC236}">
                <a16:creationId xmlns:a16="http://schemas.microsoft.com/office/drawing/2014/main" id="{8B89D7F0-09F6-9300-82E7-CA4B6A74D38F}"/>
              </a:ext>
            </a:extLst>
          </p:cNvPr>
          <p:cNvSpPr>
            <a:spLocks noGrp="1"/>
          </p:cNvSpPr>
          <p:nvPr>
            <p:ph type="dt" sz="half" idx="10"/>
          </p:nvPr>
        </p:nvSpPr>
        <p:spPr/>
        <p:txBody>
          <a:bodyPr/>
          <a:lstStyle/>
          <a:p>
            <a:fld id="{F033F7D2-D3E7-4475-910D-A9ABC10AD390}" type="datetime1">
              <a:rPr lang="en-US" smtClean="0"/>
              <a:t>3/22/2025</a:t>
            </a:fld>
            <a:endParaRPr lang="en-US"/>
          </a:p>
        </p:txBody>
      </p:sp>
      <p:sp>
        <p:nvSpPr>
          <p:cNvPr id="5" name="Rectangle 2">
            <a:extLst>
              <a:ext uri="{FF2B5EF4-FFF2-40B4-BE49-F238E27FC236}">
                <a16:creationId xmlns:a16="http://schemas.microsoft.com/office/drawing/2014/main" id="{E4C09976-830A-949F-ED19-583B4C14607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7DEAACE4-7F5C-C3C9-CFDA-3F9F7E09F2B3}"/>
              </a:ext>
            </a:extLst>
          </p:cNvPr>
          <p:cNvSpPr>
            <a:spLocks noChangeArrowheads="1"/>
          </p:cNvSpPr>
          <p:nvPr/>
        </p:nvSpPr>
        <p:spPr bwMode="auto">
          <a:xfrm>
            <a:off x="0" y="303312"/>
            <a:ext cx="2327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70538" algn="l"/>
              </a:tabLst>
              <a:defRPr>
                <a:solidFill>
                  <a:schemeClr val="tx1"/>
                </a:solidFill>
                <a:latin typeface="Arial" panose="020B0604020202020204" pitchFamily="34" charset="0"/>
              </a:defRPr>
            </a:lvl1pPr>
            <a:lvl2pPr eaLnBrk="0" fontAlgn="base" hangingPunct="0">
              <a:spcBef>
                <a:spcPct val="0"/>
              </a:spcBef>
              <a:spcAft>
                <a:spcPct val="0"/>
              </a:spcAft>
              <a:tabLst>
                <a:tab pos="5570538" algn="l"/>
              </a:tabLst>
              <a:defRPr>
                <a:solidFill>
                  <a:schemeClr val="tx1"/>
                </a:solidFill>
                <a:latin typeface="Arial" panose="020B0604020202020204" pitchFamily="34" charset="0"/>
              </a:defRPr>
            </a:lvl2pPr>
            <a:lvl3pPr eaLnBrk="0" fontAlgn="base" hangingPunct="0">
              <a:spcBef>
                <a:spcPct val="0"/>
              </a:spcBef>
              <a:spcAft>
                <a:spcPct val="0"/>
              </a:spcAft>
              <a:tabLst>
                <a:tab pos="5570538" algn="l"/>
              </a:tabLst>
              <a:defRPr>
                <a:solidFill>
                  <a:schemeClr val="tx1"/>
                </a:solidFill>
                <a:latin typeface="Arial" panose="020B0604020202020204" pitchFamily="34" charset="0"/>
              </a:defRPr>
            </a:lvl3pPr>
            <a:lvl4pPr eaLnBrk="0" fontAlgn="base" hangingPunct="0">
              <a:spcBef>
                <a:spcPct val="0"/>
              </a:spcBef>
              <a:spcAft>
                <a:spcPct val="0"/>
              </a:spcAft>
              <a:tabLst>
                <a:tab pos="5570538" algn="l"/>
              </a:tabLst>
              <a:defRPr>
                <a:solidFill>
                  <a:schemeClr val="tx1"/>
                </a:solidFill>
                <a:latin typeface="Arial" panose="020B0604020202020204" pitchFamily="34" charset="0"/>
              </a:defRPr>
            </a:lvl4pPr>
            <a:lvl5pPr eaLnBrk="0" fontAlgn="base" hangingPunct="0">
              <a:spcBef>
                <a:spcPct val="0"/>
              </a:spcBef>
              <a:spcAft>
                <a:spcPct val="0"/>
              </a:spcAft>
              <a:tabLst>
                <a:tab pos="5570538" algn="l"/>
              </a:tabLst>
              <a:defRPr>
                <a:solidFill>
                  <a:schemeClr val="tx1"/>
                </a:solidFill>
                <a:latin typeface="Arial" panose="020B0604020202020204" pitchFamily="34" charset="0"/>
              </a:defRPr>
            </a:lvl5pPr>
            <a:lvl6pPr eaLnBrk="0" fontAlgn="base" hangingPunct="0">
              <a:spcBef>
                <a:spcPct val="0"/>
              </a:spcBef>
              <a:spcAft>
                <a:spcPct val="0"/>
              </a:spcAft>
              <a:tabLst>
                <a:tab pos="5570538" algn="l"/>
              </a:tabLst>
              <a:defRPr>
                <a:solidFill>
                  <a:schemeClr val="tx1"/>
                </a:solidFill>
                <a:latin typeface="Arial" panose="020B0604020202020204" pitchFamily="34" charset="0"/>
              </a:defRPr>
            </a:lvl6pPr>
            <a:lvl7pPr eaLnBrk="0" fontAlgn="base" hangingPunct="0">
              <a:spcBef>
                <a:spcPct val="0"/>
              </a:spcBef>
              <a:spcAft>
                <a:spcPct val="0"/>
              </a:spcAft>
              <a:tabLst>
                <a:tab pos="5570538" algn="l"/>
              </a:tabLst>
              <a:defRPr>
                <a:solidFill>
                  <a:schemeClr val="tx1"/>
                </a:solidFill>
                <a:latin typeface="Arial" panose="020B0604020202020204" pitchFamily="34" charset="0"/>
              </a:defRPr>
            </a:lvl7pPr>
            <a:lvl8pPr eaLnBrk="0" fontAlgn="base" hangingPunct="0">
              <a:spcBef>
                <a:spcPct val="0"/>
              </a:spcBef>
              <a:spcAft>
                <a:spcPct val="0"/>
              </a:spcAft>
              <a:tabLst>
                <a:tab pos="5570538" algn="l"/>
              </a:tabLst>
              <a:defRPr>
                <a:solidFill>
                  <a:schemeClr val="tx1"/>
                </a:solidFill>
                <a:latin typeface="Arial" panose="020B0604020202020204" pitchFamily="34" charset="0"/>
              </a:defRPr>
            </a:lvl8pPr>
            <a:lvl9pPr eaLnBrk="0" fontAlgn="base" hangingPunct="0">
              <a:spcBef>
                <a:spcPct val="0"/>
              </a:spcBef>
              <a:spcAft>
                <a:spcPct val="0"/>
              </a:spcAft>
              <a:tabLst>
                <a:tab pos="5570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570538" algn="l"/>
              </a:tabLst>
            </a:pPr>
            <a:r>
              <a:rPr kumimoji="0" lang="en-US" altLang="en-US" sz="1400" b="1" i="0" u="none" strike="noStrike" cap="none" normalizeH="0" baseline="0" dirty="0">
                <a:ln>
                  <a:noFill/>
                </a:ln>
                <a:solidFill>
                  <a:srgbClr val="082A75"/>
                </a:solidFill>
                <a:effectLst/>
                <a:latin typeface="Calibri" panose="020F0502020204030204" pitchFamily="34" charset="0"/>
                <a:ea typeface="MS Mincho" panose="02020609040205080304" pitchFamily="49" charset="-128"/>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descr="A person sitting on a red arrow with a computer&#10;&#10;AI-generated content may be incorrect.">
            <a:extLst>
              <a:ext uri="{FF2B5EF4-FFF2-40B4-BE49-F238E27FC236}">
                <a16:creationId xmlns:a16="http://schemas.microsoft.com/office/drawing/2014/main" id="{62171637-F701-4DDB-E1F7-867EA4DCE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607" y="1930400"/>
            <a:ext cx="3805084" cy="3805084"/>
          </a:xfrm>
          <a:prstGeom prst="rect">
            <a:avLst/>
          </a:prstGeom>
        </p:spPr>
      </p:pic>
    </p:spTree>
    <p:extLst>
      <p:ext uri="{BB962C8B-B14F-4D97-AF65-F5344CB8AC3E}">
        <p14:creationId xmlns:p14="http://schemas.microsoft.com/office/powerpoint/2010/main" val="337471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FFA3-BD2E-421A-F404-45C1BD3360B8}"/>
              </a:ext>
            </a:extLst>
          </p:cNvPr>
          <p:cNvSpPr>
            <a:spLocks noGrp="1"/>
          </p:cNvSpPr>
          <p:nvPr>
            <p:ph type="title"/>
          </p:nvPr>
        </p:nvSpPr>
        <p:spPr>
          <a:xfrm>
            <a:off x="677334" y="609600"/>
            <a:ext cx="8596668" cy="1320800"/>
          </a:xfrm>
        </p:spPr>
        <p:txBody>
          <a:bodyPr anchor="t">
            <a:normAutofit/>
          </a:bodyPr>
          <a:lstStyle/>
          <a:p>
            <a:pPr>
              <a:lnSpc>
                <a:spcPct val="90000"/>
              </a:lnSpc>
            </a:pPr>
            <a:r>
              <a:rPr lang="en-IN" sz="2300" b="1">
                <a:effectLst/>
                <a:latin typeface="Calibri" panose="020F0502020204030204" pitchFamily="34" charset="0"/>
                <a:ea typeface="MS Mincho" panose="02020609040205080304" pitchFamily="49" charset="-128"/>
                <a:cs typeface="Times New Roman" panose="02020603050405020304" pitchFamily="18" charset="0"/>
              </a:rPr>
              <a:t>15. Write a query in SQL to obtain the name of the patients with their physicians by whom they got their preliminary treatment</a:t>
            </a:r>
            <a:br>
              <a:rPr lang="en-IN" sz="2300" b="1">
                <a:effectLst/>
                <a:latin typeface="Calibri" panose="020F0502020204030204" pitchFamily="34" charset="0"/>
                <a:ea typeface="MS Mincho" panose="02020609040205080304" pitchFamily="49" charset="-128"/>
                <a:cs typeface="Times New Roman" panose="02020603050405020304" pitchFamily="18" charset="0"/>
              </a:rPr>
            </a:br>
            <a:endParaRPr lang="en-IN" sz="2300"/>
          </a:p>
        </p:txBody>
      </p:sp>
      <p:pic>
        <p:nvPicPr>
          <p:cNvPr id="6" name="Content Placeholder 5" descr="A screenshot of a computer&#10;&#10;AI-generated content may be incorrect.">
            <a:extLst>
              <a:ext uri="{FF2B5EF4-FFF2-40B4-BE49-F238E27FC236}">
                <a16:creationId xmlns:a16="http://schemas.microsoft.com/office/drawing/2014/main" id="{F963C733-0966-3DB6-9622-FD11381D4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2813352"/>
          </a:xfrm>
          <a:prstGeom prst="rect">
            <a:avLst/>
          </a:prstGeom>
        </p:spPr>
      </p:pic>
      <p:pic>
        <p:nvPicPr>
          <p:cNvPr id="8" name="Content Placeholder 7" descr="A couple of people wearing lab coats&#10;&#10;AI-generated content may be incorrect.">
            <a:extLst>
              <a:ext uri="{FF2B5EF4-FFF2-40B4-BE49-F238E27FC236}">
                <a16:creationId xmlns:a16="http://schemas.microsoft.com/office/drawing/2014/main" id="{C04E79A4-111E-1CAC-41F3-5E85F30BB7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24419" y="2160588"/>
            <a:ext cx="2710274" cy="3881437"/>
          </a:xfrm>
        </p:spPr>
      </p:pic>
      <p:sp>
        <p:nvSpPr>
          <p:cNvPr id="4" name="Date Placeholder 3">
            <a:extLst>
              <a:ext uri="{FF2B5EF4-FFF2-40B4-BE49-F238E27FC236}">
                <a16:creationId xmlns:a16="http://schemas.microsoft.com/office/drawing/2014/main" id="{50FAB064-04AD-EF1E-DA14-C76C15E39C87}"/>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3474950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01FEA-746B-A978-E032-A3A606B2010D}"/>
              </a:ext>
            </a:extLst>
          </p:cNvPr>
          <p:cNvSpPr>
            <a:spLocks noGrp="1"/>
          </p:cNvSpPr>
          <p:nvPr>
            <p:ph type="title"/>
          </p:nvPr>
        </p:nvSpPr>
        <p:spPr>
          <a:xfrm>
            <a:off x="677334" y="609600"/>
            <a:ext cx="8596668" cy="1320800"/>
          </a:xfrm>
        </p:spPr>
        <p:txBody>
          <a:bodyPr anchor="t">
            <a:normAutofit/>
          </a:bodyPr>
          <a:lstStyle/>
          <a:p>
            <a:pPr>
              <a:lnSpc>
                <a:spcPct val="90000"/>
              </a:lnSpc>
            </a:pPr>
            <a:r>
              <a:rPr lang="en-IN" sz="2500" b="1">
                <a:effectLst/>
                <a:latin typeface="Calibri" panose="020F0502020204030204" pitchFamily="34" charset="0"/>
                <a:ea typeface="MS Mincho" panose="02020609040205080304" pitchFamily="49" charset="-128"/>
                <a:cs typeface="Times New Roman" panose="02020603050405020304" pitchFamily="18" charset="0"/>
              </a:rPr>
              <a:t>16.Write a query in SQL to obtain the name of the physician with the department who are done with affiliation.</a:t>
            </a:r>
            <a:br>
              <a:rPr lang="en-IN" sz="2500" b="1">
                <a:effectLst/>
                <a:latin typeface="Calibri" panose="020F0502020204030204" pitchFamily="34" charset="0"/>
                <a:ea typeface="MS Mincho" panose="02020609040205080304" pitchFamily="49" charset="-128"/>
                <a:cs typeface="Times New Roman" panose="02020603050405020304" pitchFamily="18" charset="0"/>
              </a:rPr>
            </a:br>
            <a:endParaRPr lang="en-IN" sz="2500"/>
          </a:p>
        </p:txBody>
      </p:sp>
      <p:pic>
        <p:nvPicPr>
          <p:cNvPr id="6" name="Content Placeholder 5" descr="A screenshot of a computer&#10;&#10;AI-generated content may be incorrect.">
            <a:extLst>
              <a:ext uri="{FF2B5EF4-FFF2-40B4-BE49-F238E27FC236}">
                <a16:creationId xmlns:a16="http://schemas.microsoft.com/office/drawing/2014/main" id="{7C0E466A-09C9-1427-EA84-4EBC5D850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968" y="2159331"/>
            <a:ext cx="2630300" cy="3882362"/>
          </a:xfrm>
          <a:prstGeom prst="rect">
            <a:avLst/>
          </a:prstGeom>
        </p:spPr>
      </p:pic>
      <p:pic>
        <p:nvPicPr>
          <p:cNvPr id="8" name="Content Placeholder 7" descr="A group of people standing around a computer&#10;&#10;AI-generated content may be incorrect.">
            <a:extLst>
              <a:ext uri="{FF2B5EF4-FFF2-40B4-BE49-F238E27FC236}">
                <a16:creationId xmlns:a16="http://schemas.microsoft.com/office/drawing/2014/main" id="{9771710F-22E1-AE13-1E3F-FB6D0C7613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2869" y="2417521"/>
            <a:ext cx="3918893" cy="2707139"/>
          </a:xfrm>
        </p:spPr>
      </p:pic>
      <p:sp>
        <p:nvSpPr>
          <p:cNvPr id="4" name="Date Placeholder 3">
            <a:extLst>
              <a:ext uri="{FF2B5EF4-FFF2-40B4-BE49-F238E27FC236}">
                <a16:creationId xmlns:a16="http://schemas.microsoft.com/office/drawing/2014/main" id="{7E6F6892-53D4-313A-78E9-1DC099318DDC}"/>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3795959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46669D-5426-B663-42E6-C76CE41440CC}"/>
              </a:ext>
            </a:extLst>
          </p:cNvPr>
          <p:cNvSpPr txBox="1"/>
          <p:nvPr/>
        </p:nvSpPr>
        <p:spPr>
          <a:xfrm>
            <a:off x="4218039" y="294968"/>
            <a:ext cx="3264309" cy="523220"/>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Objective</a:t>
            </a:r>
            <a:endParaRPr lang="en-IN" sz="2800" b="1"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366308F-B038-876F-6C89-BCE7D95B3D82}"/>
              </a:ext>
            </a:extLst>
          </p:cNvPr>
          <p:cNvSpPr txBox="1"/>
          <p:nvPr/>
        </p:nvSpPr>
        <p:spPr>
          <a:xfrm>
            <a:off x="707923" y="1297858"/>
            <a:ext cx="8868696" cy="646331"/>
          </a:xfrm>
          <a:prstGeom prst="rect">
            <a:avLst/>
          </a:prstGeom>
          <a:noFill/>
        </p:spPr>
        <p:txBody>
          <a:bodyPr wrap="square" rtlCol="0">
            <a:spAutoFit/>
          </a:bodyPr>
          <a:lstStyle/>
          <a:p>
            <a:pPr marL="342900" indent="-342900">
              <a:buAutoNum type="arabicPeriod"/>
            </a:pPr>
            <a:r>
              <a:rPr lang="en-US" dirty="0"/>
              <a:t>To develop a comprehensive SQL database for the hospital management system that enables efficient data analysis.</a:t>
            </a:r>
          </a:p>
        </p:txBody>
      </p:sp>
      <p:sp>
        <p:nvSpPr>
          <p:cNvPr id="4" name="TextBox 3">
            <a:extLst>
              <a:ext uri="{FF2B5EF4-FFF2-40B4-BE49-F238E27FC236}">
                <a16:creationId xmlns:a16="http://schemas.microsoft.com/office/drawing/2014/main" id="{93D9CF8C-94EF-CA64-FD06-912777174B2E}"/>
              </a:ext>
            </a:extLst>
          </p:cNvPr>
          <p:cNvSpPr txBox="1"/>
          <p:nvPr/>
        </p:nvSpPr>
        <p:spPr>
          <a:xfrm>
            <a:off x="816077" y="2310581"/>
            <a:ext cx="8485239" cy="2585323"/>
          </a:xfrm>
          <a:prstGeom prst="rect">
            <a:avLst/>
          </a:prstGeom>
          <a:noFill/>
        </p:spPr>
        <p:txBody>
          <a:bodyPr wrap="square" rtlCol="0">
            <a:spAutoFit/>
          </a:bodyPr>
          <a:lstStyle/>
          <a:p>
            <a:pPr>
              <a:buNone/>
            </a:pPr>
            <a:r>
              <a:rPr lang="en-US" dirty="0"/>
              <a:t>2. Design the database schema to include the following tables:</a:t>
            </a:r>
          </a:p>
          <a:p>
            <a:pPr>
              <a:buNone/>
            </a:pPr>
            <a:endParaRPr lang="en-US" dirty="0"/>
          </a:p>
          <a:p>
            <a:pPr>
              <a:buFont typeface="Arial" panose="020B0604020202020204" pitchFamily="34" charset="0"/>
              <a:buChar char="•"/>
            </a:pPr>
            <a:r>
              <a:rPr lang="en-US" b="1" dirty="0"/>
              <a:t>Doctors</a:t>
            </a:r>
            <a:r>
              <a:rPr lang="en-US" dirty="0"/>
              <a:t>: Contains information about each doctor.</a:t>
            </a:r>
          </a:p>
          <a:p>
            <a:endParaRPr lang="en-US" dirty="0"/>
          </a:p>
          <a:p>
            <a:pPr>
              <a:buFont typeface="Arial" panose="020B0604020202020204" pitchFamily="34" charset="0"/>
              <a:buChar char="•"/>
            </a:pPr>
            <a:r>
              <a:rPr lang="en-US" b="1" dirty="0"/>
              <a:t>Departments</a:t>
            </a:r>
            <a:r>
              <a:rPr lang="en-US" dirty="0"/>
              <a:t>: Contains information about each department.</a:t>
            </a:r>
          </a:p>
          <a:p>
            <a:endParaRPr lang="en-US" dirty="0"/>
          </a:p>
          <a:p>
            <a:pPr>
              <a:buFont typeface="Arial" panose="020B0604020202020204" pitchFamily="34" charset="0"/>
              <a:buChar char="•"/>
            </a:pPr>
            <a:r>
              <a:rPr lang="en-US" b="1" dirty="0"/>
              <a:t>Doctor_Department_Assignment</a:t>
            </a:r>
            <a:r>
              <a:rPr lang="en-US" dirty="0"/>
              <a:t>: Contains the relationships between doctors and departments</a:t>
            </a:r>
          </a:p>
          <a:p>
            <a:endParaRPr lang="en-IN" dirty="0"/>
          </a:p>
        </p:txBody>
      </p:sp>
      <p:sp>
        <p:nvSpPr>
          <p:cNvPr id="5" name="TextBox 4">
            <a:extLst>
              <a:ext uri="{FF2B5EF4-FFF2-40B4-BE49-F238E27FC236}">
                <a16:creationId xmlns:a16="http://schemas.microsoft.com/office/drawing/2014/main" id="{8DF3F49C-FBEB-13A1-2A47-54DA15E83B09}"/>
              </a:ext>
            </a:extLst>
          </p:cNvPr>
          <p:cNvSpPr txBox="1"/>
          <p:nvPr/>
        </p:nvSpPr>
        <p:spPr>
          <a:xfrm>
            <a:off x="816077" y="4975123"/>
            <a:ext cx="8652388" cy="369332"/>
          </a:xfrm>
          <a:prstGeom prst="rect">
            <a:avLst/>
          </a:prstGeom>
          <a:noFill/>
        </p:spPr>
        <p:txBody>
          <a:bodyPr wrap="square" rtlCol="0">
            <a:spAutoFit/>
          </a:bodyPr>
          <a:lstStyle/>
          <a:p>
            <a:r>
              <a:rPr lang="en-US" dirty="0"/>
              <a:t>3.Analyze the data between physician,department,patient and nurse.</a:t>
            </a:r>
            <a:endParaRPr lang="en-IN" dirty="0"/>
          </a:p>
        </p:txBody>
      </p:sp>
      <p:pic>
        <p:nvPicPr>
          <p:cNvPr id="7" name="Picture 6" descr="A person standing in front of a chart&#10;&#10;AI-generated content may be incorrect.">
            <a:extLst>
              <a:ext uri="{FF2B5EF4-FFF2-40B4-BE49-F238E27FC236}">
                <a16:creationId xmlns:a16="http://schemas.microsoft.com/office/drawing/2014/main" id="{01009EB4-AF40-D2C3-5A8E-791FF832100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9173497" y="3561877"/>
            <a:ext cx="2703870" cy="270387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8" name="Date Placeholder 7">
            <a:extLst>
              <a:ext uri="{FF2B5EF4-FFF2-40B4-BE49-F238E27FC236}">
                <a16:creationId xmlns:a16="http://schemas.microsoft.com/office/drawing/2014/main" id="{4C8AD6BC-DA15-0B45-20FF-ACEA60C7F3A5}"/>
              </a:ext>
            </a:extLst>
          </p:cNvPr>
          <p:cNvSpPr>
            <a:spLocks noGrp="1"/>
          </p:cNvSpPr>
          <p:nvPr>
            <p:ph type="dt" sz="half" idx="10"/>
          </p:nvPr>
        </p:nvSpPr>
        <p:spPr/>
        <p:txBody>
          <a:bodyPr/>
          <a:lstStyle/>
          <a:p>
            <a:fld id="{72BCDB37-FEB4-49ED-8095-C3BD65EFDCFA}" type="datetime1">
              <a:rPr lang="en-US" smtClean="0"/>
              <a:t>3/22/2025</a:t>
            </a:fld>
            <a:endParaRPr lang="en-US"/>
          </a:p>
        </p:txBody>
      </p:sp>
    </p:spTree>
    <p:extLst>
      <p:ext uri="{BB962C8B-B14F-4D97-AF65-F5344CB8AC3E}">
        <p14:creationId xmlns:p14="http://schemas.microsoft.com/office/powerpoint/2010/main" val="98774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83C2-646E-24E6-DA7B-427D26F21570}"/>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a:effectLst/>
                <a:latin typeface="Calibri" panose="020F0502020204030204" pitchFamily="34" charset="0"/>
                <a:ea typeface="MS Mincho" panose="02020609040205080304" pitchFamily="49" charset="-128"/>
                <a:cs typeface="Times New Roman" panose="02020603050405020304" pitchFamily="18" charset="0"/>
              </a:rPr>
              <a:t>17.Write a query to obtain physician name, position and department they are affiliated with. </a:t>
            </a:r>
            <a:br>
              <a:rPr lang="en-IN" sz="2800" b="1">
                <a:effectLst/>
                <a:latin typeface="Calibri" panose="020F0502020204030204" pitchFamily="34" charset="0"/>
                <a:ea typeface="MS Mincho" panose="02020609040205080304" pitchFamily="49" charset="-128"/>
                <a:cs typeface="Times New Roman" panose="02020603050405020304" pitchFamily="18" charset="0"/>
              </a:rPr>
            </a:br>
            <a:endParaRPr lang="en-IN" sz="2800"/>
          </a:p>
        </p:txBody>
      </p:sp>
      <p:pic>
        <p:nvPicPr>
          <p:cNvPr id="6" name="Content Placeholder 5" descr="A screenshot of a computer&#10;&#10;AI-generated content may be incorrect.">
            <a:extLst>
              <a:ext uri="{FF2B5EF4-FFF2-40B4-BE49-F238E27FC236}">
                <a16:creationId xmlns:a16="http://schemas.microsoft.com/office/drawing/2014/main" id="{88C4E025-AF40-1B71-A5CE-652562E0D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879" y="2159331"/>
            <a:ext cx="3746479" cy="3882362"/>
          </a:xfrm>
          <a:prstGeom prst="rect">
            <a:avLst/>
          </a:prstGeom>
        </p:spPr>
      </p:pic>
      <p:pic>
        <p:nvPicPr>
          <p:cNvPr id="8" name="Content Placeholder 7" descr="A person sitting on stacks of coins and a computer&#10;&#10;AI-generated content may be incorrect.">
            <a:extLst>
              <a:ext uri="{FF2B5EF4-FFF2-40B4-BE49-F238E27FC236}">
                <a16:creationId xmlns:a16="http://schemas.microsoft.com/office/drawing/2014/main" id="{21307EBD-B839-1329-EBE4-80AD726FD6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9033" y="2240783"/>
            <a:ext cx="3323406" cy="3323406"/>
          </a:xfrm>
        </p:spPr>
      </p:pic>
      <p:sp>
        <p:nvSpPr>
          <p:cNvPr id="4" name="Date Placeholder 3">
            <a:extLst>
              <a:ext uri="{FF2B5EF4-FFF2-40B4-BE49-F238E27FC236}">
                <a16:creationId xmlns:a16="http://schemas.microsoft.com/office/drawing/2014/main" id="{B7A424EE-35BB-AD09-8B9C-98AC0A90C514}"/>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3539607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E913-4031-7220-0240-4B3E3196F467}"/>
              </a:ext>
            </a:extLst>
          </p:cNvPr>
          <p:cNvSpPr>
            <a:spLocks noGrp="1"/>
          </p:cNvSpPr>
          <p:nvPr>
            <p:ph type="title"/>
          </p:nvPr>
        </p:nvSpPr>
        <p:spPr>
          <a:xfrm>
            <a:off x="677334" y="609600"/>
            <a:ext cx="8596668" cy="1320800"/>
          </a:xfrm>
        </p:spPr>
        <p:txBody>
          <a:bodyPr anchor="t">
            <a:normAutofit/>
          </a:bodyPr>
          <a:lstStyle/>
          <a:p>
            <a:pPr>
              <a:lnSpc>
                <a:spcPct val="90000"/>
              </a:lnSpc>
            </a:pPr>
            <a:r>
              <a:rPr lang="en-IN" sz="2000" b="1">
                <a:effectLst/>
                <a:latin typeface="Calibri" panose="020F0502020204030204" pitchFamily="34" charset="0"/>
                <a:ea typeface="MS Mincho" panose="02020609040205080304" pitchFamily="49" charset="-128"/>
                <a:cs typeface="Times New Roman" panose="02020603050405020304" pitchFamily="18" charset="0"/>
              </a:rPr>
              <a:t>18.Write a query in SQL to obtain the patient name from which physician they get primary checkup and also mention the patient diagnosis with prescription. </a:t>
            </a:r>
            <a:br>
              <a:rPr lang="en-IN" sz="2000" b="1">
                <a:effectLst/>
                <a:latin typeface="Calibri" panose="020F0502020204030204" pitchFamily="34" charset="0"/>
                <a:ea typeface="MS Mincho" panose="02020609040205080304" pitchFamily="49" charset="-128"/>
                <a:cs typeface="Times New Roman" panose="02020603050405020304" pitchFamily="18" charset="0"/>
              </a:rPr>
            </a:br>
            <a:endParaRPr lang="en-IN" sz="2000"/>
          </a:p>
        </p:txBody>
      </p:sp>
      <p:pic>
        <p:nvPicPr>
          <p:cNvPr id="6" name="Content Placeholder 5" descr="A screenshot of a medical report&#10;&#10;AI-generated content may be incorrect.">
            <a:extLst>
              <a:ext uri="{FF2B5EF4-FFF2-40B4-BE49-F238E27FC236}">
                <a16:creationId xmlns:a16="http://schemas.microsoft.com/office/drawing/2014/main" id="{EBB76BDF-32A5-A25E-A127-EFED44AA9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3341680"/>
          </a:xfrm>
          <a:prstGeom prst="rect">
            <a:avLst/>
          </a:prstGeom>
        </p:spPr>
      </p:pic>
      <p:pic>
        <p:nvPicPr>
          <p:cNvPr id="8" name="Content Placeholder 7" descr="A person standing in front of a chart&#10;&#10;AI-generated content may be incorrect.">
            <a:extLst>
              <a:ext uri="{FF2B5EF4-FFF2-40B4-BE49-F238E27FC236}">
                <a16:creationId xmlns:a16="http://schemas.microsoft.com/office/drawing/2014/main" id="{48D202A4-29B6-CABC-5977-6F146921B2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8839" y="1966591"/>
            <a:ext cx="3496758" cy="3496758"/>
          </a:xfrm>
        </p:spPr>
      </p:pic>
      <p:sp>
        <p:nvSpPr>
          <p:cNvPr id="4" name="Date Placeholder 3">
            <a:extLst>
              <a:ext uri="{FF2B5EF4-FFF2-40B4-BE49-F238E27FC236}">
                <a16:creationId xmlns:a16="http://schemas.microsoft.com/office/drawing/2014/main" id="{404E9757-3513-F3CB-619D-C1949B90DB74}"/>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2916985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925A5-DDD0-181D-5D13-8607800EEB4D}"/>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a:effectLst/>
                <a:latin typeface="Calibri" panose="020F0502020204030204" pitchFamily="34" charset="0"/>
                <a:ea typeface="MS Mincho" panose="02020609040205080304" pitchFamily="49" charset="-128"/>
                <a:cs typeface="Times New Roman" panose="02020603050405020304" pitchFamily="18" charset="0"/>
              </a:rPr>
              <a:t>19. Write a query in SQL to obtain the maximum cost of the medical procedure.</a:t>
            </a:r>
            <a:br>
              <a:rPr lang="en-IN" sz="2800" b="1">
                <a:effectLst/>
                <a:latin typeface="Calibri" panose="020F0502020204030204" pitchFamily="34" charset="0"/>
                <a:ea typeface="MS Mincho" panose="02020609040205080304" pitchFamily="49" charset="-128"/>
                <a:cs typeface="Times New Roman" panose="02020603050405020304" pitchFamily="18" charset="0"/>
              </a:rPr>
            </a:br>
            <a:endParaRPr lang="en-IN" sz="2800"/>
          </a:p>
        </p:txBody>
      </p:sp>
      <p:pic>
        <p:nvPicPr>
          <p:cNvPr id="6" name="Content Placeholder 5" descr="A screen shot of a computer&#10;&#10;AI-generated content may be incorrect.">
            <a:extLst>
              <a:ext uri="{FF2B5EF4-FFF2-40B4-BE49-F238E27FC236}">
                <a16:creationId xmlns:a16="http://schemas.microsoft.com/office/drawing/2014/main" id="{19A07283-9888-FC32-A2C0-6DA55B12A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1901983"/>
          </a:xfrm>
          <a:prstGeom prst="rect">
            <a:avLst/>
          </a:prstGeom>
        </p:spPr>
      </p:pic>
      <p:pic>
        <p:nvPicPr>
          <p:cNvPr id="8" name="Content Placeholder 7" descr="A person and person standing next to a large tablet&#10;&#10;AI-generated content may be incorrect.">
            <a:extLst>
              <a:ext uri="{FF2B5EF4-FFF2-40B4-BE49-F238E27FC236}">
                <a16:creationId xmlns:a16="http://schemas.microsoft.com/office/drawing/2014/main" id="{99DDFE80-6EF5-EA09-0E08-A798B394E8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6675" y="1930400"/>
            <a:ext cx="3259888" cy="3146160"/>
          </a:xfrm>
        </p:spPr>
      </p:pic>
      <p:sp>
        <p:nvSpPr>
          <p:cNvPr id="4" name="Date Placeholder 3">
            <a:extLst>
              <a:ext uri="{FF2B5EF4-FFF2-40B4-BE49-F238E27FC236}">
                <a16:creationId xmlns:a16="http://schemas.microsoft.com/office/drawing/2014/main" id="{49078D80-EAAC-F18D-7F3B-5BC3E7E78C8B}"/>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85685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7CCEC-61CD-F06B-F7F6-6794C08D571A}"/>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a:effectLst/>
                <a:latin typeface="Calibri" panose="020F0502020204030204" pitchFamily="34" charset="0"/>
                <a:ea typeface="MS Mincho" panose="02020609040205080304" pitchFamily="49" charset="-128"/>
                <a:cs typeface="Times New Roman" panose="02020603050405020304" pitchFamily="18" charset="0"/>
              </a:rPr>
              <a:t>20. Write a query in SQL to obtain the details of patient who has diagnosed with chronic pain.</a:t>
            </a:r>
            <a:br>
              <a:rPr lang="en-IN" sz="2800" b="1">
                <a:effectLst/>
                <a:latin typeface="Calibri" panose="020F0502020204030204" pitchFamily="34" charset="0"/>
                <a:ea typeface="MS Mincho" panose="02020609040205080304" pitchFamily="49" charset="-128"/>
                <a:cs typeface="Times New Roman" panose="02020603050405020304" pitchFamily="18" charset="0"/>
              </a:rPr>
            </a:br>
            <a:endParaRPr lang="en-IN" sz="2800"/>
          </a:p>
        </p:txBody>
      </p:sp>
      <p:pic>
        <p:nvPicPr>
          <p:cNvPr id="6" name="Content Placeholder 5" descr="A screenshot of a computer&#10;&#10;AI-generated content may be incorrect.">
            <a:extLst>
              <a:ext uri="{FF2B5EF4-FFF2-40B4-BE49-F238E27FC236}">
                <a16:creationId xmlns:a16="http://schemas.microsoft.com/office/drawing/2014/main" id="{C3FAF6E6-D690-4F41-4D60-3924240D4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1373655"/>
          </a:xfrm>
          <a:prstGeom prst="rect">
            <a:avLst/>
          </a:prstGeom>
        </p:spPr>
      </p:pic>
      <p:pic>
        <p:nvPicPr>
          <p:cNvPr id="8" name="Content Placeholder 7" descr="A person standing next to a computer monitor&#10;&#10;AI-generated content may be incorrect.">
            <a:extLst>
              <a:ext uri="{FF2B5EF4-FFF2-40B4-BE49-F238E27FC236}">
                <a16:creationId xmlns:a16="http://schemas.microsoft.com/office/drawing/2014/main" id="{C36F2B58-C006-A24D-528E-8E87DD4422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86530" y="2049708"/>
            <a:ext cx="3149356" cy="3149356"/>
          </a:xfrm>
        </p:spPr>
      </p:pic>
      <p:sp>
        <p:nvSpPr>
          <p:cNvPr id="4" name="Date Placeholder 3">
            <a:extLst>
              <a:ext uri="{FF2B5EF4-FFF2-40B4-BE49-F238E27FC236}">
                <a16:creationId xmlns:a16="http://schemas.microsoft.com/office/drawing/2014/main" id="{A15CCB3E-DA90-C9CE-1668-6C8C3DB89838}"/>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1921708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B361-9265-0763-C76E-3A692D804BBF}"/>
              </a:ext>
            </a:extLst>
          </p:cNvPr>
          <p:cNvSpPr>
            <a:spLocks noGrp="1"/>
          </p:cNvSpPr>
          <p:nvPr>
            <p:ph type="title"/>
          </p:nvPr>
        </p:nvSpPr>
        <p:spPr>
          <a:xfrm>
            <a:off x="677334" y="609600"/>
            <a:ext cx="8596668" cy="1320800"/>
          </a:xfrm>
        </p:spPr>
        <p:txBody>
          <a:bodyPr anchor="t">
            <a:normAutofit/>
          </a:bodyPr>
          <a:lstStyle/>
          <a:p>
            <a:pPr>
              <a:lnSpc>
                <a:spcPct val="90000"/>
              </a:lnSpc>
            </a:pPr>
            <a:r>
              <a:rPr lang="en-IN" sz="2300" b="1">
                <a:effectLst/>
                <a:latin typeface="Calibri" panose="020F0502020204030204" pitchFamily="34" charset="0"/>
                <a:ea typeface="MS Mincho" panose="02020609040205080304" pitchFamily="49" charset="-128"/>
                <a:cs typeface="Times New Roman" panose="02020603050405020304" pitchFamily="18" charset="0"/>
              </a:rPr>
              <a:t>21. Write a query in SQL to obtain the procedure name and cost whose cost is greater than the average cost of all the procedure.</a:t>
            </a:r>
            <a:br>
              <a:rPr lang="en-IN" sz="2300" b="1">
                <a:effectLst/>
                <a:latin typeface="Calibri" panose="020F0502020204030204" pitchFamily="34" charset="0"/>
                <a:ea typeface="MS Mincho" panose="02020609040205080304" pitchFamily="49" charset="-128"/>
                <a:cs typeface="Times New Roman" panose="02020603050405020304" pitchFamily="18" charset="0"/>
              </a:rPr>
            </a:br>
            <a:endParaRPr lang="en-IN" sz="2300"/>
          </a:p>
        </p:txBody>
      </p:sp>
      <p:pic>
        <p:nvPicPr>
          <p:cNvPr id="6" name="Content Placeholder 5" descr="A screenshot of a computer&#10;&#10;AI-generated content may be incorrect.">
            <a:extLst>
              <a:ext uri="{FF2B5EF4-FFF2-40B4-BE49-F238E27FC236}">
                <a16:creationId xmlns:a16="http://schemas.microsoft.com/office/drawing/2014/main" id="{D4EA47BA-F69D-88DE-719F-04FECB621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369" y="2159331"/>
            <a:ext cx="5009498" cy="3882362"/>
          </a:xfrm>
          <a:prstGeom prst="rect">
            <a:avLst/>
          </a:prstGeom>
        </p:spPr>
      </p:pic>
      <p:pic>
        <p:nvPicPr>
          <p:cNvPr id="8" name="Content Placeholder 7" descr="A group of people wearing masks&#10;&#10;AI-generated content may be incorrect.">
            <a:extLst>
              <a:ext uri="{FF2B5EF4-FFF2-40B4-BE49-F238E27FC236}">
                <a16:creationId xmlns:a16="http://schemas.microsoft.com/office/drawing/2014/main" id="{E18642E5-E5B4-4959-FD25-53C575B71D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9907803">
            <a:off x="6083285" y="3261802"/>
            <a:ext cx="3670895" cy="1918585"/>
          </a:xfrm>
        </p:spPr>
      </p:pic>
      <p:sp>
        <p:nvSpPr>
          <p:cNvPr id="4" name="Date Placeholder 3">
            <a:extLst>
              <a:ext uri="{FF2B5EF4-FFF2-40B4-BE49-F238E27FC236}">
                <a16:creationId xmlns:a16="http://schemas.microsoft.com/office/drawing/2014/main" id="{094D1783-8AA9-F0CD-6778-62E9339A6B45}"/>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2976020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DE66-CD4A-45AA-8C01-C31806D09FD2}"/>
              </a:ext>
            </a:extLst>
          </p:cNvPr>
          <p:cNvSpPr>
            <a:spLocks noGrp="1"/>
          </p:cNvSpPr>
          <p:nvPr>
            <p:ph type="title"/>
          </p:nvPr>
        </p:nvSpPr>
        <p:spPr>
          <a:xfrm>
            <a:off x="677334" y="609600"/>
            <a:ext cx="8596668" cy="1320800"/>
          </a:xfrm>
        </p:spPr>
        <p:txBody>
          <a:bodyPr anchor="t">
            <a:normAutofit/>
          </a:bodyPr>
          <a:lstStyle/>
          <a:p>
            <a:pPr>
              <a:lnSpc>
                <a:spcPct val="90000"/>
              </a:lnSpc>
            </a:pPr>
            <a:r>
              <a:rPr lang="en-IN" sz="2500" b="1">
                <a:effectLst/>
                <a:latin typeface="Calibri" panose="020F0502020204030204" pitchFamily="34" charset="0"/>
                <a:ea typeface="MS Mincho" panose="02020609040205080304" pitchFamily="49" charset="-128"/>
                <a:cs typeface="Times New Roman" panose="02020603050405020304" pitchFamily="18" charset="0"/>
              </a:rPr>
              <a:t>22. Write a query in SQL to obtain the procedure name and cost whose cost is less than the average cost of all the procedure.</a:t>
            </a:r>
            <a:br>
              <a:rPr lang="en-IN" sz="2500" b="1">
                <a:effectLst/>
                <a:latin typeface="Calibri" panose="020F0502020204030204" pitchFamily="34" charset="0"/>
                <a:ea typeface="MS Mincho" panose="02020609040205080304" pitchFamily="49" charset="-128"/>
                <a:cs typeface="Times New Roman" panose="02020603050405020304" pitchFamily="18" charset="0"/>
              </a:rPr>
            </a:br>
            <a:endParaRPr lang="en-IN" sz="2500"/>
          </a:p>
        </p:txBody>
      </p:sp>
      <p:pic>
        <p:nvPicPr>
          <p:cNvPr id="6" name="Content Placeholder 5" descr="A screenshot of a computer&#10;&#10;AI-generated content may be incorrect.">
            <a:extLst>
              <a:ext uri="{FF2B5EF4-FFF2-40B4-BE49-F238E27FC236}">
                <a16:creationId xmlns:a16="http://schemas.microsoft.com/office/drawing/2014/main" id="{4A05FE59-D3DC-F4AD-C4A9-395400276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76" y="2159331"/>
            <a:ext cx="5159284" cy="3882362"/>
          </a:xfrm>
          <a:prstGeom prst="rect">
            <a:avLst/>
          </a:prstGeom>
        </p:spPr>
      </p:pic>
      <p:pic>
        <p:nvPicPr>
          <p:cNvPr id="8" name="Content Placeholder 7" descr="A person sitting on stacks of coins and a computer&#10;&#10;AI-generated content may be incorrect.">
            <a:extLst>
              <a:ext uri="{FF2B5EF4-FFF2-40B4-BE49-F238E27FC236}">
                <a16:creationId xmlns:a16="http://schemas.microsoft.com/office/drawing/2014/main" id="{854742D8-D803-81A2-D791-64BA507451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6675" y="2638425"/>
            <a:ext cx="2925763" cy="2925763"/>
          </a:xfrm>
        </p:spPr>
      </p:pic>
      <p:sp>
        <p:nvSpPr>
          <p:cNvPr id="4" name="Date Placeholder 3">
            <a:extLst>
              <a:ext uri="{FF2B5EF4-FFF2-40B4-BE49-F238E27FC236}">
                <a16:creationId xmlns:a16="http://schemas.microsoft.com/office/drawing/2014/main" id="{5C132661-19FC-5C61-4E90-EEF1B84A0E15}"/>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2347777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9717-2F62-E39B-7BE5-350666B88E10}"/>
              </a:ext>
            </a:extLst>
          </p:cNvPr>
          <p:cNvSpPr>
            <a:spLocks noGrp="1"/>
          </p:cNvSpPr>
          <p:nvPr>
            <p:ph type="title"/>
          </p:nvPr>
        </p:nvSpPr>
        <p:spPr>
          <a:xfrm>
            <a:off x="677334" y="609600"/>
            <a:ext cx="8596668" cy="1320800"/>
          </a:xfrm>
        </p:spPr>
        <p:txBody>
          <a:bodyPr anchor="t">
            <a:normAutofit/>
          </a:bodyPr>
          <a:lstStyle/>
          <a:p>
            <a:pPr>
              <a:lnSpc>
                <a:spcPct val="90000"/>
              </a:lnSpc>
            </a:pPr>
            <a:r>
              <a:rPr lang="en-IN" sz="2500" b="1">
                <a:effectLst/>
                <a:latin typeface="Calibri" panose="020F0502020204030204" pitchFamily="34" charset="0"/>
                <a:ea typeface="MS Mincho" panose="02020609040205080304" pitchFamily="49" charset="-128"/>
                <a:cs typeface="Times New Roman" panose="02020603050405020304" pitchFamily="18" charset="0"/>
              </a:rPr>
              <a:t>23. Write a query in SQL to obtain the physician name who are either head chief or senior in their respective department.</a:t>
            </a:r>
            <a:br>
              <a:rPr lang="en-IN" sz="2500" b="1">
                <a:effectLst/>
                <a:latin typeface="Calibri" panose="020F0502020204030204" pitchFamily="34" charset="0"/>
                <a:ea typeface="MS Mincho" panose="02020609040205080304" pitchFamily="49" charset="-128"/>
                <a:cs typeface="Times New Roman" panose="02020603050405020304" pitchFamily="18" charset="0"/>
              </a:rPr>
            </a:br>
            <a:endParaRPr lang="en-IN" sz="2500"/>
          </a:p>
        </p:txBody>
      </p:sp>
      <p:pic>
        <p:nvPicPr>
          <p:cNvPr id="6" name="Content Placeholder 5" descr="A screenshot of a computer&#10;&#10;AI-generated content may be incorrect.">
            <a:extLst>
              <a:ext uri="{FF2B5EF4-FFF2-40B4-BE49-F238E27FC236}">
                <a16:creationId xmlns:a16="http://schemas.microsoft.com/office/drawing/2014/main" id="{F86C5503-0A39-81A0-AFEE-3B88295C8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3486970"/>
          </a:xfrm>
          <a:prstGeom prst="rect">
            <a:avLst/>
          </a:prstGeom>
        </p:spPr>
      </p:pic>
      <p:pic>
        <p:nvPicPr>
          <p:cNvPr id="8" name="Content Placeholder 7" descr="A person pointing at a graph&#10;&#10;AI-generated content may be incorrect.">
            <a:extLst>
              <a:ext uri="{FF2B5EF4-FFF2-40B4-BE49-F238E27FC236}">
                <a16:creationId xmlns:a16="http://schemas.microsoft.com/office/drawing/2014/main" id="{0AA58451-281F-2C4C-29D8-9B0639654B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6675" y="2638425"/>
            <a:ext cx="2925763" cy="2925763"/>
          </a:xfrm>
        </p:spPr>
      </p:pic>
      <p:sp>
        <p:nvSpPr>
          <p:cNvPr id="4" name="Date Placeholder 3">
            <a:extLst>
              <a:ext uri="{FF2B5EF4-FFF2-40B4-BE49-F238E27FC236}">
                <a16:creationId xmlns:a16="http://schemas.microsoft.com/office/drawing/2014/main" id="{2DF22AAA-772D-EF22-FA1B-69D1DD07BA39}"/>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1161649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AA86-1D9A-156C-7D34-4689C586E088}"/>
              </a:ext>
            </a:extLst>
          </p:cNvPr>
          <p:cNvSpPr>
            <a:spLocks noGrp="1"/>
          </p:cNvSpPr>
          <p:nvPr>
            <p:ph type="title"/>
          </p:nvPr>
        </p:nvSpPr>
        <p:spPr>
          <a:xfrm>
            <a:off x="677334" y="609600"/>
            <a:ext cx="8596668" cy="1320800"/>
          </a:xfrm>
        </p:spPr>
        <p:txBody>
          <a:bodyPr anchor="t">
            <a:normAutofit/>
          </a:bodyPr>
          <a:lstStyle/>
          <a:p>
            <a:pPr>
              <a:lnSpc>
                <a:spcPct val="90000"/>
              </a:lnSpc>
            </a:pPr>
            <a:r>
              <a:rPr lang="en-IN" sz="2300" b="1">
                <a:effectLst/>
                <a:latin typeface="Calibri" panose="020F0502020204030204" pitchFamily="34" charset="0"/>
                <a:ea typeface="MS Mincho" panose="02020609040205080304" pitchFamily="49" charset="-128"/>
                <a:cs typeface="Times New Roman" panose="02020603050405020304" pitchFamily="18" charset="0"/>
              </a:rPr>
              <a:t>24. Write a query in SQL to obtain the employee id, physician name and position whose primary affiliation has not been done.</a:t>
            </a:r>
            <a:br>
              <a:rPr lang="en-IN" sz="2300" b="1">
                <a:effectLst/>
                <a:latin typeface="Calibri" panose="020F0502020204030204" pitchFamily="34" charset="0"/>
                <a:ea typeface="MS Mincho" panose="02020609040205080304" pitchFamily="49" charset="-128"/>
                <a:cs typeface="Times New Roman" panose="02020603050405020304" pitchFamily="18" charset="0"/>
              </a:rPr>
            </a:br>
            <a:endParaRPr lang="en-IN" sz="2300"/>
          </a:p>
        </p:txBody>
      </p:sp>
      <p:pic>
        <p:nvPicPr>
          <p:cNvPr id="6" name="Content Placeholder 5" descr="A screenshot of a computer&#10;&#10;AI-generated content may be incorrect.">
            <a:extLst>
              <a:ext uri="{FF2B5EF4-FFF2-40B4-BE49-F238E27FC236}">
                <a16:creationId xmlns:a16="http://schemas.microsoft.com/office/drawing/2014/main" id="{182B6BE1-3B0A-622C-86DB-03B99BF95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2218981"/>
          </a:xfrm>
          <a:prstGeom prst="rect">
            <a:avLst/>
          </a:prstGeom>
        </p:spPr>
      </p:pic>
      <p:pic>
        <p:nvPicPr>
          <p:cNvPr id="8" name="Content Placeholder 7" descr="A group of people standing around a computer&#10;&#10;AI-generated content may be incorrect.">
            <a:extLst>
              <a:ext uri="{FF2B5EF4-FFF2-40B4-BE49-F238E27FC236}">
                <a16:creationId xmlns:a16="http://schemas.microsoft.com/office/drawing/2014/main" id="{8ACFB3FC-76E8-14CF-1827-F4F65909F9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0903445">
            <a:off x="6209881" y="2431702"/>
            <a:ext cx="3132557" cy="2680152"/>
          </a:xfrm>
        </p:spPr>
      </p:pic>
      <p:sp>
        <p:nvSpPr>
          <p:cNvPr id="4" name="Date Placeholder 3">
            <a:extLst>
              <a:ext uri="{FF2B5EF4-FFF2-40B4-BE49-F238E27FC236}">
                <a16:creationId xmlns:a16="http://schemas.microsoft.com/office/drawing/2014/main" id="{E8E5A791-A219-85A8-EE5B-ADE15A2C9008}"/>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2640800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1544A-8CC7-F4CD-C239-1B432860BAA2}"/>
              </a:ext>
            </a:extLst>
          </p:cNvPr>
          <p:cNvSpPr>
            <a:spLocks noGrp="1"/>
          </p:cNvSpPr>
          <p:nvPr>
            <p:ph type="dt" sz="half" idx="10"/>
          </p:nvPr>
        </p:nvSpPr>
        <p:spPr/>
        <p:txBody>
          <a:bodyPr/>
          <a:lstStyle/>
          <a:p>
            <a:fld id="{C35D6FC8-307D-4213-A92D-42C7CDB7CEC0}" type="datetime1">
              <a:rPr lang="en-US" smtClean="0"/>
              <a:t>3/22/2025</a:t>
            </a:fld>
            <a:endParaRPr lang="en-US"/>
          </a:p>
        </p:txBody>
      </p:sp>
      <p:sp>
        <p:nvSpPr>
          <p:cNvPr id="3" name="TextBox 2">
            <a:extLst>
              <a:ext uri="{FF2B5EF4-FFF2-40B4-BE49-F238E27FC236}">
                <a16:creationId xmlns:a16="http://schemas.microsoft.com/office/drawing/2014/main" id="{C1E1A1DB-8C1F-63B0-D187-11E3019A311E}"/>
              </a:ext>
            </a:extLst>
          </p:cNvPr>
          <p:cNvSpPr txBox="1"/>
          <p:nvPr/>
        </p:nvSpPr>
        <p:spPr>
          <a:xfrm>
            <a:off x="157316" y="314633"/>
            <a:ext cx="2998839" cy="523220"/>
          </a:xfrm>
          <a:prstGeom prst="rect">
            <a:avLst/>
          </a:prstGeom>
          <a:noFill/>
        </p:spPr>
        <p:txBody>
          <a:bodyPr wrap="square" rtlCol="0">
            <a:spAutoFit/>
          </a:bodyPr>
          <a:lstStyle/>
          <a:p>
            <a:r>
              <a:rPr lang="en-US" sz="2800" b="1" dirty="0">
                <a:solidFill>
                  <a:schemeClr val="tx1">
                    <a:lumMod val="95000"/>
                    <a:lumOff val="5000"/>
                  </a:schemeClr>
                </a:solidFill>
                <a:latin typeface="Arial" panose="020B0604020202020204" pitchFamily="34" charset="0"/>
                <a:cs typeface="Arial" panose="020B0604020202020204" pitchFamily="34" charset="0"/>
              </a:rPr>
              <a:t>Conclusion</a:t>
            </a:r>
            <a:r>
              <a:rPr lang="en-US" sz="2000" b="1" dirty="0">
                <a:solidFill>
                  <a:schemeClr val="tx1">
                    <a:lumMod val="95000"/>
                    <a:lumOff val="5000"/>
                  </a:schemeClr>
                </a:solidFill>
                <a:latin typeface="Arial" panose="020B0604020202020204" pitchFamily="34" charset="0"/>
                <a:cs typeface="Arial" panose="020B0604020202020204" pitchFamily="34" charset="0"/>
              </a:rPr>
              <a:t>: -</a:t>
            </a:r>
            <a:endParaRPr lang="en-IN" sz="20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732589-9B19-B250-9DCC-141C35F1BB5F}"/>
              </a:ext>
            </a:extLst>
          </p:cNvPr>
          <p:cNvSpPr txBox="1"/>
          <p:nvPr/>
        </p:nvSpPr>
        <p:spPr>
          <a:xfrm>
            <a:off x="275303" y="1130710"/>
            <a:ext cx="9183329" cy="313932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SQL Project demonstrates a significant step toward modernizing hospital management processes. By designing and developing an efficient database management system, we aim to enhance the accessibility, organization, and reliability of patient and hospital data. The conceptual and logical designs, illustrated through the EER diagram and relational schema, provide a solid foundation for implementation. With well-defined data types and constraints, the project ensures data integrity and accuracy.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Moving forward, the implementation and iterative improvement of this system will pave the way for a more responsive and effective hospital management system. This project not only addresses the current needs of hospital operations but also has the potential to adapt to future challenges, fostering a smoother workflow and better patient care.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36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EEAB7-A474-0B7C-E3FE-B753E24B6B45}"/>
              </a:ext>
            </a:extLst>
          </p:cNvPr>
          <p:cNvSpPr>
            <a:spLocks noGrp="1"/>
          </p:cNvSpPr>
          <p:nvPr>
            <p:ph type="dt" sz="half" idx="10"/>
          </p:nvPr>
        </p:nvSpPr>
        <p:spPr/>
        <p:txBody>
          <a:bodyPr/>
          <a:lstStyle/>
          <a:p>
            <a:fld id="{C35D6FC8-307D-4213-A92D-42C7CDB7CEC0}" type="datetime1">
              <a:rPr lang="en-US" smtClean="0"/>
              <a:t>3/22/2025</a:t>
            </a:fld>
            <a:endParaRPr lang="en-US"/>
          </a:p>
        </p:txBody>
      </p:sp>
      <p:sp>
        <p:nvSpPr>
          <p:cNvPr id="3" name="TextBox 2">
            <a:extLst>
              <a:ext uri="{FF2B5EF4-FFF2-40B4-BE49-F238E27FC236}">
                <a16:creationId xmlns:a16="http://schemas.microsoft.com/office/drawing/2014/main" id="{7BC9A53D-DA6B-9096-24AC-03A67759C745}"/>
              </a:ext>
            </a:extLst>
          </p:cNvPr>
          <p:cNvSpPr txBox="1"/>
          <p:nvPr/>
        </p:nvSpPr>
        <p:spPr>
          <a:xfrm>
            <a:off x="2281084" y="609600"/>
            <a:ext cx="7256206" cy="523220"/>
          </a:xfrm>
          <a:prstGeom prst="rect">
            <a:avLst/>
          </a:prstGeom>
          <a:noFill/>
        </p:spPr>
        <p:txBody>
          <a:bodyPr wrap="square" rtlCol="0">
            <a:spAutoFit/>
          </a:bodyPr>
          <a:lstStyle/>
          <a:p>
            <a:pPr algn="ctr"/>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6200000">
                    <a:prstClr val="black">
                      <a:alpha val="50000"/>
                    </a:prstClr>
                  </a:innerShdw>
                  <a:reflection blurRad="6350" stA="53000" endA="300" endPos="35500" dir="5400000" sy="-90000" algn="bl" rotWithShape="0"/>
                </a:effectLst>
                <a:latin typeface="Arial" panose="020B0604020202020204" pitchFamily="34" charset="0"/>
                <a:cs typeface="Arial" panose="020B0604020202020204" pitchFamily="34" charset="0"/>
              </a:rPr>
              <a:t>MY SQL PROJECT DATASET RESOURCE</a:t>
            </a: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6200000">
                  <a:prstClr val="black">
                    <a:alpha val="50000"/>
                  </a:prstClr>
                </a:innerShdw>
                <a:reflection blurRad="6350" stA="53000" endA="300" endPos="35500" dir="5400000" sy="-90000" algn="bl" rotWithShape="0"/>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61717EC-9955-5AC8-4ABF-76A8058FB9CE}"/>
              </a:ext>
            </a:extLst>
          </p:cNvPr>
          <p:cNvSpPr txBox="1"/>
          <p:nvPr/>
        </p:nvSpPr>
        <p:spPr>
          <a:xfrm>
            <a:off x="639097" y="1494503"/>
            <a:ext cx="367726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Project Resource: - </a:t>
            </a:r>
            <a:endParaRPr lang="en-IN"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BBFBA7D-1B8D-B220-EEE8-F30A3E54924F}"/>
              </a:ext>
            </a:extLst>
          </p:cNvPr>
          <p:cNvSpPr txBox="1"/>
          <p:nvPr/>
        </p:nvSpPr>
        <p:spPr>
          <a:xfrm>
            <a:off x="747251" y="2054942"/>
            <a:ext cx="7924801" cy="369332"/>
          </a:xfrm>
          <a:prstGeom prst="rect">
            <a:avLst/>
          </a:prstGeom>
          <a:noFill/>
        </p:spPr>
        <p:txBody>
          <a:bodyPr wrap="square" rtlCol="0">
            <a:spAutoFit/>
          </a:bodyPr>
          <a:lstStyle/>
          <a:p>
            <a:r>
              <a:rPr lang="en-US" dirty="0"/>
              <a:t>GitHub Project Link: </a:t>
            </a:r>
            <a:r>
              <a:rPr lang="en-US" sz="1200" dirty="0"/>
              <a:t>https://github.com/SUNIL7978/SQL_PROJECT_HOSPITAL_MANAGEMENT_SYSTEM</a:t>
            </a:r>
            <a:endParaRPr lang="en-IN" dirty="0"/>
          </a:p>
        </p:txBody>
      </p:sp>
      <p:sp>
        <p:nvSpPr>
          <p:cNvPr id="6" name="TextBox 5">
            <a:extLst>
              <a:ext uri="{FF2B5EF4-FFF2-40B4-BE49-F238E27FC236}">
                <a16:creationId xmlns:a16="http://schemas.microsoft.com/office/drawing/2014/main" id="{F59E0CDD-9B8D-9365-52B8-1F4CEB96CE7C}"/>
              </a:ext>
            </a:extLst>
          </p:cNvPr>
          <p:cNvSpPr txBox="1"/>
          <p:nvPr/>
        </p:nvSpPr>
        <p:spPr>
          <a:xfrm>
            <a:off x="639097" y="2625213"/>
            <a:ext cx="2369574" cy="369332"/>
          </a:xfrm>
          <a:prstGeom prst="rect">
            <a:avLst/>
          </a:prstGeom>
          <a:noFill/>
        </p:spPr>
        <p:txBody>
          <a:bodyPr wrap="square" rtlCol="0">
            <a:spAutoFit/>
          </a:bodyPr>
          <a:lstStyle/>
          <a:p>
            <a:r>
              <a:rPr lang="en-US" b="1" dirty="0">
                <a:solidFill>
                  <a:schemeClr val="tx1">
                    <a:lumMod val="95000"/>
                    <a:lumOff val="5000"/>
                  </a:schemeClr>
                </a:solidFill>
                <a:latin typeface="Arial" panose="020B0604020202020204" pitchFamily="34" charset="0"/>
                <a:cs typeface="Arial" panose="020B0604020202020204" pitchFamily="34" charset="0"/>
              </a:rPr>
              <a:t>Profile Link: - </a:t>
            </a:r>
            <a:endParaRPr lang="en-IN"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695FCC7-471D-811E-99E9-00230FBC174C}"/>
              </a:ext>
            </a:extLst>
          </p:cNvPr>
          <p:cNvSpPr txBox="1"/>
          <p:nvPr/>
        </p:nvSpPr>
        <p:spPr>
          <a:xfrm>
            <a:off x="747251" y="3195484"/>
            <a:ext cx="7924801" cy="369332"/>
          </a:xfrm>
          <a:prstGeom prst="rect">
            <a:avLst/>
          </a:prstGeom>
          <a:noFill/>
        </p:spPr>
        <p:txBody>
          <a:bodyPr wrap="square" rtlCol="0">
            <a:spAutoFit/>
          </a:bodyPr>
          <a:lstStyle/>
          <a:p>
            <a:r>
              <a:rPr lang="en-IN" dirty="0"/>
              <a:t>LinkedIn Profile : </a:t>
            </a:r>
            <a:r>
              <a:rPr lang="en-IN" sz="1600" dirty="0"/>
              <a:t>https://www.linkedin.com/in/sunil-kumar-prusty-5b0591343/</a:t>
            </a:r>
            <a:endParaRPr lang="en-IN" dirty="0"/>
          </a:p>
        </p:txBody>
      </p:sp>
      <p:sp>
        <p:nvSpPr>
          <p:cNvPr id="8" name="TextBox 7">
            <a:extLst>
              <a:ext uri="{FF2B5EF4-FFF2-40B4-BE49-F238E27FC236}">
                <a16:creationId xmlns:a16="http://schemas.microsoft.com/office/drawing/2014/main" id="{7581FC3A-01CC-A91D-AFA2-73B90BA6EE9C}"/>
              </a:ext>
            </a:extLst>
          </p:cNvPr>
          <p:cNvSpPr txBox="1"/>
          <p:nvPr/>
        </p:nvSpPr>
        <p:spPr>
          <a:xfrm>
            <a:off x="747250" y="3542352"/>
            <a:ext cx="7393859" cy="369332"/>
          </a:xfrm>
          <a:prstGeom prst="rect">
            <a:avLst/>
          </a:prstGeom>
          <a:noFill/>
        </p:spPr>
        <p:txBody>
          <a:bodyPr wrap="square" rtlCol="0">
            <a:spAutoFit/>
          </a:bodyPr>
          <a:lstStyle/>
          <a:p>
            <a:r>
              <a:rPr lang="en-IN" dirty="0"/>
              <a:t>GitHub Profile : </a:t>
            </a:r>
            <a:r>
              <a:rPr lang="en-IN" sz="1600" dirty="0"/>
              <a:t>https://github.com/SUNIL7978</a:t>
            </a:r>
            <a:endParaRPr lang="en-IN" dirty="0"/>
          </a:p>
        </p:txBody>
      </p:sp>
      <p:sp>
        <p:nvSpPr>
          <p:cNvPr id="9" name="TextBox 8">
            <a:extLst>
              <a:ext uri="{FF2B5EF4-FFF2-40B4-BE49-F238E27FC236}">
                <a16:creationId xmlns:a16="http://schemas.microsoft.com/office/drawing/2014/main" id="{2C721B40-C36E-8557-36BC-77D9B73870BC}"/>
              </a:ext>
            </a:extLst>
          </p:cNvPr>
          <p:cNvSpPr txBox="1"/>
          <p:nvPr/>
        </p:nvSpPr>
        <p:spPr>
          <a:xfrm>
            <a:off x="747250" y="3874718"/>
            <a:ext cx="7393859" cy="369332"/>
          </a:xfrm>
          <a:prstGeom prst="rect">
            <a:avLst/>
          </a:prstGeom>
          <a:noFill/>
        </p:spPr>
        <p:txBody>
          <a:bodyPr wrap="square" rtlCol="0">
            <a:spAutoFit/>
          </a:bodyPr>
          <a:lstStyle/>
          <a:p>
            <a:r>
              <a:rPr lang="en-IN" dirty="0"/>
              <a:t>Mail Id : sunilprusty16@gmail.com</a:t>
            </a:r>
          </a:p>
        </p:txBody>
      </p:sp>
      <p:sp>
        <p:nvSpPr>
          <p:cNvPr id="10" name="TextBox 9">
            <a:extLst>
              <a:ext uri="{FF2B5EF4-FFF2-40B4-BE49-F238E27FC236}">
                <a16:creationId xmlns:a16="http://schemas.microsoft.com/office/drawing/2014/main" id="{C890D667-824B-55BC-146A-6E756B0B8C66}"/>
              </a:ext>
            </a:extLst>
          </p:cNvPr>
          <p:cNvSpPr txBox="1"/>
          <p:nvPr/>
        </p:nvSpPr>
        <p:spPr>
          <a:xfrm>
            <a:off x="747250" y="4197252"/>
            <a:ext cx="4670323" cy="369332"/>
          </a:xfrm>
          <a:prstGeom prst="rect">
            <a:avLst/>
          </a:prstGeom>
          <a:noFill/>
        </p:spPr>
        <p:txBody>
          <a:bodyPr wrap="square" rtlCol="0">
            <a:spAutoFit/>
          </a:bodyPr>
          <a:lstStyle/>
          <a:p>
            <a:r>
              <a:rPr lang="en-IN" dirty="0"/>
              <a:t>Contact : +918908676533</a:t>
            </a:r>
          </a:p>
        </p:txBody>
      </p:sp>
    </p:spTree>
    <p:extLst>
      <p:ext uri="{BB962C8B-B14F-4D97-AF65-F5344CB8AC3E}">
        <p14:creationId xmlns:p14="http://schemas.microsoft.com/office/powerpoint/2010/main" val="797580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1F718-E750-E89F-3C8D-BCCA4456B4DF}"/>
              </a:ext>
            </a:extLst>
          </p:cNvPr>
          <p:cNvSpPr>
            <a:spLocks noGrp="1"/>
          </p:cNvSpPr>
          <p:nvPr>
            <p:ph type="title"/>
          </p:nvPr>
        </p:nvSpPr>
        <p:spPr>
          <a:xfrm>
            <a:off x="677333" y="117988"/>
            <a:ext cx="10629763" cy="1140541"/>
          </a:xfrm>
        </p:spPr>
        <p:txBody>
          <a:bodyPr>
            <a:normAutofit/>
          </a:bodyPr>
          <a:lstStyle/>
          <a:p>
            <a:pPr algn="ctr"/>
            <a:r>
              <a:rPr lang="en-IN" sz="2800" b="1" i="0" u="none" strike="noStrike" baseline="0" dirty="0">
                <a:solidFill>
                  <a:schemeClr val="tx1"/>
                </a:solidFill>
                <a:latin typeface="Arial" panose="020B0604020202020204" pitchFamily="34" charset="0"/>
              </a:rPr>
              <a:t>ER-Diagram (Entity Relationship Diagram) For Hospital </a:t>
            </a:r>
            <a:br>
              <a:rPr lang="en-IN" sz="2800" b="0" i="0" u="none" strike="noStrike" baseline="0" dirty="0">
                <a:solidFill>
                  <a:schemeClr val="tx1"/>
                </a:solidFill>
                <a:latin typeface="Arial" panose="020B0604020202020204" pitchFamily="34" charset="0"/>
              </a:rPr>
            </a:br>
            <a:r>
              <a:rPr lang="en-IN" sz="2800" b="1" i="0" u="none" strike="noStrike" baseline="0" dirty="0">
                <a:solidFill>
                  <a:schemeClr val="tx1"/>
                </a:solidFill>
                <a:latin typeface="Arial" panose="020B0604020202020204" pitchFamily="34" charset="0"/>
              </a:rPr>
              <a:t>Management System.</a:t>
            </a:r>
            <a:endParaRPr lang="en-IN" sz="4800" dirty="0">
              <a:solidFill>
                <a:schemeClr val="tx1"/>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F3DD045E-AB70-4985-9C5E-77E8E41AD0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876" y="1258888"/>
            <a:ext cx="10629763" cy="5328725"/>
          </a:xfrm>
        </p:spPr>
      </p:pic>
      <p:sp>
        <p:nvSpPr>
          <p:cNvPr id="6" name="Date Placeholder 5">
            <a:extLst>
              <a:ext uri="{FF2B5EF4-FFF2-40B4-BE49-F238E27FC236}">
                <a16:creationId xmlns:a16="http://schemas.microsoft.com/office/drawing/2014/main" id="{B3C17093-D55C-2B48-30BA-1A04B370C7E5}"/>
              </a:ext>
            </a:extLst>
          </p:cNvPr>
          <p:cNvSpPr>
            <a:spLocks noGrp="1"/>
          </p:cNvSpPr>
          <p:nvPr>
            <p:ph type="dt" sz="half" idx="10"/>
          </p:nvPr>
        </p:nvSpPr>
        <p:spPr/>
        <p:txBody>
          <a:bodyPr/>
          <a:lstStyle/>
          <a:p>
            <a:fld id="{8695F62E-6CAB-4EE3-8E76-EAD108CD7831}" type="datetime1">
              <a:rPr lang="en-US" smtClean="0"/>
              <a:t>3/22/2025</a:t>
            </a:fld>
            <a:endParaRPr lang="en-US"/>
          </a:p>
        </p:txBody>
      </p:sp>
    </p:spTree>
    <p:extLst>
      <p:ext uri="{BB962C8B-B14F-4D97-AF65-F5344CB8AC3E}">
        <p14:creationId xmlns:p14="http://schemas.microsoft.com/office/powerpoint/2010/main" val="2256450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FAC13F-BD8D-C502-48C0-F4D0B361F13B}"/>
              </a:ext>
            </a:extLst>
          </p:cNvPr>
          <p:cNvSpPr>
            <a:spLocks noGrp="1"/>
          </p:cNvSpPr>
          <p:nvPr>
            <p:ph type="dt" sz="half" idx="10"/>
          </p:nvPr>
        </p:nvSpPr>
        <p:spPr/>
        <p:txBody>
          <a:bodyPr/>
          <a:lstStyle/>
          <a:p>
            <a:fld id="{C35D6FC8-307D-4213-A92D-42C7CDB7CEC0}" type="datetime1">
              <a:rPr lang="en-US" smtClean="0"/>
              <a:t>3/22/2025</a:t>
            </a:fld>
            <a:endParaRPr lang="en-US"/>
          </a:p>
        </p:txBody>
      </p:sp>
      <p:sp>
        <p:nvSpPr>
          <p:cNvPr id="3" name="TextBox 2">
            <a:extLst>
              <a:ext uri="{FF2B5EF4-FFF2-40B4-BE49-F238E27FC236}">
                <a16:creationId xmlns:a16="http://schemas.microsoft.com/office/drawing/2014/main" id="{1365B3E6-7064-0697-E663-06144347F7E7}"/>
              </a:ext>
            </a:extLst>
          </p:cNvPr>
          <p:cNvSpPr txBox="1"/>
          <p:nvPr/>
        </p:nvSpPr>
        <p:spPr>
          <a:xfrm>
            <a:off x="2359742" y="2703871"/>
            <a:ext cx="7855974" cy="1446550"/>
          </a:xfrm>
          <a:prstGeom prst="rect">
            <a:avLst/>
          </a:prstGeom>
          <a:noFill/>
        </p:spPr>
        <p:txBody>
          <a:bodyPr wrap="square" rtlCol="0">
            <a:spAutoFit/>
          </a:bodyPr>
          <a:lstStyle/>
          <a:p>
            <a:pPr algn="ctr"/>
            <a:r>
              <a:rPr lang="en-US" sz="8800" b="1" dirty="0">
                <a:ln w="0"/>
                <a:gradFill>
                  <a:gsLst>
                    <a:gs pos="0">
                      <a:schemeClr val="accent5">
                        <a:lumMod val="50000"/>
                      </a:schemeClr>
                    </a:gs>
                    <a:gs pos="50000">
                      <a:schemeClr val="accent5"/>
                    </a:gs>
                    <a:gs pos="100000">
                      <a:schemeClr val="accent5">
                        <a:lumMod val="60000"/>
                        <a:lumOff val="40000"/>
                      </a:schemeClr>
                    </a:gs>
                  </a:gsLst>
                  <a:lin ang="5400000"/>
                </a:gradFill>
                <a:effectLst>
                  <a:glow rad="139700">
                    <a:schemeClr val="accent2">
                      <a:satMod val="175000"/>
                      <a:alpha val="40000"/>
                    </a:schemeClr>
                  </a:glow>
                  <a:reflection blurRad="6350" stA="53000" endA="300" endPos="35500" dir="5400000" sy="-90000" algn="bl" rotWithShape="0"/>
                </a:effectLst>
                <a:latin typeface="Arial" panose="020B0604020202020204" pitchFamily="34" charset="0"/>
                <a:cs typeface="Arial" panose="020B0604020202020204" pitchFamily="34" charset="0"/>
              </a:rPr>
              <a:t>Thank You</a:t>
            </a:r>
            <a:endParaRPr lang="en-IN" sz="8800" b="1" dirty="0">
              <a:ln w="0"/>
              <a:gradFill>
                <a:gsLst>
                  <a:gs pos="0">
                    <a:schemeClr val="accent5">
                      <a:lumMod val="50000"/>
                    </a:schemeClr>
                  </a:gs>
                  <a:gs pos="50000">
                    <a:schemeClr val="accent5"/>
                  </a:gs>
                  <a:gs pos="100000">
                    <a:schemeClr val="accent5">
                      <a:lumMod val="60000"/>
                      <a:lumOff val="40000"/>
                    </a:schemeClr>
                  </a:gs>
                </a:gsLst>
                <a:lin ang="5400000"/>
              </a:gradFill>
              <a:effectLst>
                <a:glow rad="139700">
                  <a:schemeClr val="accent2">
                    <a:satMod val="175000"/>
                    <a:alpha val="40000"/>
                  </a:schemeClr>
                </a:glow>
                <a:reflection blurRad="6350" stA="53000" endA="300" endPos="35500" dir="5400000" sy="-90000" algn="bl" rotWithShape="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3950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3DAD-88D2-D79F-C3F5-15D632EF945E}"/>
              </a:ext>
            </a:extLst>
          </p:cNvPr>
          <p:cNvSpPr>
            <a:spLocks noGrp="1"/>
          </p:cNvSpPr>
          <p:nvPr>
            <p:ph type="title"/>
          </p:nvPr>
        </p:nvSpPr>
        <p:spPr>
          <a:xfrm>
            <a:off x="677334" y="609600"/>
            <a:ext cx="8596668" cy="1320800"/>
          </a:xfrm>
        </p:spPr>
        <p:txBody>
          <a:bodyPr anchor="t">
            <a:normAutofit/>
          </a:bodyPr>
          <a:lstStyle/>
          <a:p>
            <a:r>
              <a:rPr lang="en-IN" b="1">
                <a:effectLst/>
                <a:latin typeface="Calibri" panose="020F0502020204030204" pitchFamily="34" charset="0"/>
                <a:ea typeface="MS Mincho" panose="02020609040205080304" pitchFamily="49" charset="-128"/>
                <a:cs typeface="Times New Roman" panose="02020603050405020304" pitchFamily="18" charset="0"/>
              </a:rPr>
              <a:t>1.Write a query in SQL to obtain the name of the physician in alphabetical order.</a:t>
            </a:r>
            <a:endParaRPr lang="en-IN" dirty="0"/>
          </a:p>
        </p:txBody>
      </p:sp>
      <p:pic>
        <p:nvPicPr>
          <p:cNvPr id="8" name="Content Placeholder 7">
            <a:extLst>
              <a:ext uri="{FF2B5EF4-FFF2-40B4-BE49-F238E27FC236}">
                <a16:creationId xmlns:a16="http://schemas.microsoft.com/office/drawing/2014/main" id="{E21DB064-8A29-2434-8D0B-4D0D9F0691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253427" y="1930399"/>
            <a:ext cx="3362522" cy="3400198"/>
          </a:xfrm>
        </p:spPr>
      </p:pic>
      <p:pic>
        <p:nvPicPr>
          <p:cNvPr id="6" name="Content Placeholder 5">
            <a:extLst>
              <a:ext uri="{FF2B5EF4-FFF2-40B4-BE49-F238E27FC236}">
                <a16:creationId xmlns:a16="http://schemas.microsoft.com/office/drawing/2014/main" id="{6B2C58DC-259F-AE94-D981-5E1264E438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9583" y="1930399"/>
            <a:ext cx="5218993" cy="3546167"/>
          </a:xfrm>
          <a:prstGeom prst="rect">
            <a:avLst/>
          </a:prstGeom>
        </p:spPr>
      </p:pic>
      <p:sp>
        <p:nvSpPr>
          <p:cNvPr id="4" name="Date Placeholder 3">
            <a:extLst>
              <a:ext uri="{FF2B5EF4-FFF2-40B4-BE49-F238E27FC236}">
                <a16:creationId xmlns:a16="http://schemas.microsoft.com/office/drawing/2014/main" id="{5DF6EA31-A333-25EA-7356-DEAB089C12E1}"/>
              </a:ext>
            </a:extLst>
          </p:cNvPr>
          <p:cNvSpPr>
            <a:spLocks noGrp="1"/>
          </p:cNvSpPr>
          <p:nvPr>
            <p:ph type="dt" sz="half" idx="10"/>
          </p:nvPr>
        </p:nvSpPr>
        <p:spPr>
          <a:xfrm>
            <a:off x="6691957" y="6041362"/>
            <a:ext cx="1425116" cy="365125"/>
          </a:xfrm>
        </p:spPr>
        <p:txBody>
          <a:bodyPr>
            <a:normAutofit/>
          </a:bodyPr>
          <a:lstStyle/>
          <a:p>
            <a:pPr>
              <a:spcAft>
                <a:spcPts val="600"/>
              </a:spcAft>
            </a:pPr>
            <a:fld id="{06F0AECA-34BA-46CB-84A2-328FF0529E6C}" type="datetime1">
              <a:rPr lang="en-US" smtClean="0"/>
              <a:pPr>
                <a:spcAft>
                  <a:spcPts val="600"/>
                </a:spcAft>
              </a:pPr>
              <a:t>3/22/2025</a:t>
            </a:fld>
            <a:endParaRPr lang="en-US"/>
          </a:p>
        </p:txBody>
      </p:sp>
    </p:spTree>
    <p:extLst>
      <p:ext uri="{BB962C8B-B14F-4D97-AF65-F5344CB8AC3E}">
        <p14:creationId xmlns:p14="http://schemas.microsoft.com/office/powerpoint/2010/main" val="4045044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BBC9-3860-4831-8D8A-4691B38A1A63}"/>
              </a:ext>
            </a:extLst>
          </p:cNvPr>
          <p:cNvSpPr>
            <a:spLocks noGrp="1"/>
          </p:cNvSpPr>
          <p:nvPr>
            <p:ph type="title"/>
          </p:nvPr>
        </p:nvSpPr>
        <p:spPr>
          <a:xfrm>
            <a:off x="677334" y="609600"/>
            <a:ext cx="8596668" cy="1320800"/>
          </a:xfrm>
        </p:spPr>
        <p:txBody>
          <a:bodyPr anchor="t">
            <a:normAutofit/>
          </a:bodyPr>
          <a:lstStyle/>
          <a:p>
            <a:r>
              <a:rPr lang="en-IN" b="1">
                <a:effectLst/>
                <a:latin typeface="Calibri" panose="020F0502020204030204" pitchFamily="34" charset="0"/>
                <a:ea typeface="MS Mincho" panose="02020609040205080304" pitchFamily="49" charset="-128"/>
                <a:cs typeface="Times New Roman" panose="02020603050405020304" pitchFamily="18" charset="0"/>
              </a:rPr>
              <a:t>2.Write a query in SQL to obtain the full name of the patients whose gender is male.</a:t>
            </a:r>
            <a:endParaRPr lang="en-IN" dirty="0"/>
          </a:p>
        </p:txBody>
      </p:sp>
      <p:pic>
        <p:nvPicPr>
          <p:cNvPr id="6" name="Content Placeholder 5" descr="A screenshot of a computer&#10;&#10;AI-generated content may be incorrect.">
            <a:extLst>
              <a:ext uri="{FF2B5EF4-FFF2-40B4-BE49-F238E27FC236}">
                <a16:creationId xmlns:a16="http://schemas.microsoft.com/office/drawing/2014/main" id="{867C7BAE-07BC-2191-C846-2EFBC1E1F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2562395"/>
          </a:xfrm>
          <a:prstGeom prst="rect">
            <a:avLst/>
          </a:prstGeom>
        </p:spPr>
      </p:pic>
      <p:pic>
        <p:nvPicPr>
          <p:cNvPr id="8" name="Content Placeholder 7" descr="A person standing next to a computer monitor&#10;&#10;AI-generated content may be incorrect.">
            <a:extLst>
              <a:ext uri="{FF2B5EF4-FFF2-40B4-BE49-F238E27FC236}">
                <a16:creationId xmlns:a16="http://schemas.microsoft.com/office/drawing/2014/main" id="{708FE1F6-7BD3-8B00-0B0C-966143FB6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4190" y="2001838"/>
            <a:ext cx="2925763" cy="2925763"/>
          </a:xfrm>
        </p:spPr>
      </p:pic>
      <p:sp>
        <p:nvSpPr>
          <p:cNvPr id="4" name="Date Placeholder 3">
            <a:extLst>
              <a:ext uri="{FF2B5EF4-FFF2-40B4-BE49-F238E27FC236}">
                <a16:creationId xmlns:a16="http://schemas.microsoft.com/office/drawing/2014/main" id="{7FCFE088-A91C-B4CF-B6D0-5743451F69FE}"/>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302387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C908-4CE2-176A-0626-5F7F834E4DDC}"/>
              </a:ext>
            </a:extLst>
          </p:cNvPr>
          <p:cNvSpPr>
            <a:spLocks noGrp="1"/>
          </p:cNvSpPr>
          <p:nvPr>
            <p:ph type="title"/>
          </p:nvPr>
        </p:nvSpPr>
        <p:spPr>
          <a:xfrm>
            <a:off x="677334" y="609600"/>
            <a:ext cx="8596668" cy="1320800"/>
          </a:xfrm>
        </p:spPr>
        <p:txBody>
          <a:bodyPr anchor="t">
            <a:normAutofit/>
          </a:bodyPr>
          <a:lstStyle/>
          <a:p>
            <a:pPr>
              <a:lnSpc>
                <a:spcPct val="90000"/>
              </a:lnSpc>
            </a:pPr>
            <a:r>
              <a:rPr lang="en-IN" sz="2500" b="1">
                <a:effectLst/>
                <a:latin typeface="Calibri" panose="020F0502020204030204" pitchFamily="34" charset="0"/>
                <a:ea typeface="MS Mincho" panose="02020609040205080304" pitchFamily="49" charset="-128"/>
                <a:cs typeface="Times New Roman" panose="02020603050405020304" pitchFamily="18" charset="0"/>
              </a:rPr>
              <a:t>3.Write a query in SQL to find the name of the nurse who are the head of their department and are registered. </a:t>
            </a:r>
            <a:br>
              <a:rPr lang="en-IN" sz="2500" b="1">
                <a:effectLst/>
                <a:latin typeface="Calibri" panose="020F0502020204030204" pitchFamily="34" charset="0"/>
                <a:ea typeface="MS Mincho" panose="02020609040205080304" pitchFamily="49" charset="-128"/>
                <a:cs typeface="Times New Roman" panose="02020603050405020304" pitchFamily="18" charset="0"/>
              </a:rPr>
            </a:br>
            <a:endParaRPr lang="en-IN" sz="2500"/>
          </a:p>
        </p:txBody>
      </p:sp>
      <p:pic>
        <p:nvPicPr>
          <p:cNvPr id="6" name="Content Placeholder 5">
            <a:extLst>
              <a:ext uri="{FF2B5EF4-FFF2-40B4-BE49-F238E27FC236}">
                <a16:creationId xmlns:a16="http://schemas.microsoft.com/office/drawing/2014/main" id="{82235D77-D312-FE19-2ED8-B55BBA23B9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0383" y="1505560"/>
            <a:ext cx="5138909" cy="3347794"/>
          </a:xfrm>
          <a:prstGeom prst="rect">
            <a:avLst/>
          </a:prstGeom>
        </p:spPr>
      </p:pic>
      <p:pic>
        <p:nvPicPr>
          <p:cNvPr id="8" name="Content Placeholder 7" descr="A computer with medical icons&#10;&#10;AI-generated content may be incorrect.">
            <a:extLst>
              <a:ext uri="{FF2B5EF4-FFF2-40B4-BE49-F238E27FC236}">
                <a16:creationId xmlns:a16="http://schemas.microsoft.com/office/drawing/2014/main" id="{3AC23E7A-F7D9-1AD5-144D-3940364139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32709" y="1505560"/>
            <a:ext cx="3768725" cy="3768725"/>
          </a:xfrm>
        </p:spPr>
      </p:pic>
      <p:sp>
        <p:nvSpPr>
          <p:cNvPr id="4" name="Date Placeholder 3">
            <a:extLst>
              <a:ext uri="{FF2B5EF4-FFF2-40B4-BE49-F238E27FC236}">
                <a16:creationId xmlns:a16="http://schemas.microsoft.com/office/drawing/2014/main" id="{10EF4EE9-73C4-B306-FF07-BB4C8CBB71EF}"/>
              </a:ext>
            </a:extLst>
          </p:cNvPr>
          <p:cNvSpPr>
            <a:spLocks noGrp="1"/>
          </p:cNvSpPr>
          <p:nvPr>
            <p:ph type="dt" sz="half" idx="10"/>
          </p:nvPr>
        </p:nvSpPr>
        <p:spPr>
          <a:xfrm>
            <a:off x="6679155" y="6041362"/>
            <a:ext cx="143791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348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3220-93F4-9132-918A-64212DEFF529}"/>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a:effectLst/>
                <a:latin typeface="Calibri" panose="020F0502020204030204" pitchFamily="34" charset="0"/>
                <a:ea typeface="MS Mincho" panose="02020609040205080304" pitchFamily="49" charset="-128"/>
                <a:cs typeface="Times New Roman" panose="02020603050405020304" pitchFamily="18" charset="0"/>
              </a:rPr>
              <a:t>4.Write a query in SQL to find the name of the nurse who are Team Leader or not registered. </a:t>
            </a:r>
            <a:br>
              <a:rPr lang="en-IN" sz="2800" b="1">
                <a:effectLst/>
                <a:latin typeface="Calibri" panose="020F0502020204030204" pitchFamily="34" charset="0"/>
                <a:ea typeface="MS Mincho" panose="02020609040205080304" pitchFamily="49" charset="-128"/>
                <a:cs typeface="Times New Roman" panose="02020603050405020304" pitchFamily="18" charset="0"/>
              </a:rPr>
            </a:br>
            <a:endParaRPr lang="en-IN" sz="2800"/>
          </a:p>
        </p:txBody>
      </p:sp>
      <p:pic>
        <p:nvPicPr>
          <p:cNvPr id="6" name="Content Placeholder 5" descr="A screenshot of a computer&#10;&#10;AI-generated content may be incorrect.">
            <a:extLst>
              <a:ext uri="{FF2B5EF4-FFF2-40B4-BE49-F238E27FC236}">
                <a16:creationId xmlns:a16="http://schemas.microsoft.com/office/drawing/2014/main" id="{0C193BAF-B65D-C128-6162-5DA45A825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2255353"/>
          </a:xfrm>
          <a:prstGeom prst="rect">
            <a:avLst/>
          </a:prstGeom>
        </p:spPr>
      </p:pic>
      <p:pic>
        <p:nvPicPr>
          <p:cNvPr id="8" name="Content Placeholder 7" descr="A hospital building with a helicopter and ambulances&#10;&#10;AI-generated content may be incorrect.">
            <a:extLst>
              <a:ext uri="{FF2B5EF4-FFF2-40B4-BE49-F238E27FC236}">
                <a16:creationId xmlns:a16="http://schemas.microsoft.com/office/drawing/2014/main" id="{80170F2C-46CF-8F9F-31AA-11C5FF97CE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76495" y="1930400"/>
            <a:ext cx="2988616" cy="2700594"/>
          </a:xfrm>
        </p:spPr>
      </p:pic>
      <p:sp>
        <p:nvSpPr>
          <p:cNvPr id="4" name="Date Placeholder 3">
            <a:extLst>
              <a:ext uri="{FF2B5EF4-FFF2-40B4-BE49-F238E27FC236}">
                <a16:creationId xmlns:a16="http://schemas.microsoft.com/office/drawing/2014/main" id="{1B0A2097-6C0D-A180-6FE1-A4C1947679E6}"/>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91668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BF92-4827-FC88-BF2A-38CAC9C63D77}"/>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a:effectLst/>
                <a:latin typeface="Calibri" panose="020F0502020204030204" pitchFamily="34" charset="0"/>
                <a:ea typeface="MS Mincho" panose="02020609040205080304" pitchFamily="49" charset="-128"/>
                <a:cs typeface="Times New Roman" panose="02020603050405020304" pitchFamily="18" charset="0"/>
              </a:rPr>
              <a:t>5.Write a query to obtain the average cost of all the medical procedures. </a:t>
            </a:r>
            <a:br>
              <a:rPr lang="en-IN" sz="2800" b="1">
                <a:effectLst/>
                <a:latin typeface="Calibri" panose="020F0502020204030204" pitchFamily="34" charset="0"/>
                <a:ea typeface="MS Mincho" panose="02020609040205080304" pitchFamily="49" charset="-128"/>
                <a:cs typeface="Times New Roman" panose="02020603050405020304" pitchFamily="18" charset="0"/>
              </a:rPr>
            </a:br>
            <a:endParaRPr lang="en-IN" sz="2800"/>
          </a:p>
        </p:txBody>
      </p:sp>
      <p:pic>
        <p:nvPicPr>
          <p:cNvPr id="6" name="Content Placeholder 5" descr="A screenshot of a computer program&#10;&#10;AI-generated content may be incorrect.">
            <a:extLst>
              <a:ext uri="{FF2B5EF4-FFF2-40B4-BE49-F238E27FC236}">
                <a16:creationId xmlns:a16="http://schemas.microsoft.com/office/drawing/2014/main" id="{1C6B94E4-F476-B530-4AB5-883E68D16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4" y="2159331"/>
            <a:ext cx="5283289" cy="2086898"/>
          </a:xfrm>
          <a:prstGeom prst="rect">
            <a:avLst/>
          </a:prstGeom>
        </p:spPr>
      </p:pic>
      <p:pic>
        <p:nvPicPr>
          <p:cNvPr id="8" name="Content Placeholder 7" descr="A group of people standing around a computer&#10;&#10;AI-generated content may be incorrect.">
            <a:extLst>
              <a:ext uri="{FF2B5EF4-FFF2-40B4-BE49-F238E27FC236}">
                <a16:creationId xmlns:a16="http://schemas.microsoft.com/office/drawing/2014/main" id="{74F3CC42-8D6C-8D3F-433A-CBF886751F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97062" y="2159331"/>
            <a:ext cx="2925763" cy="2021093"/>
          </a:xfrm>
        </p:spPr>
      </p:pic>
      <p:sp>
        <p:nvSpPr>
          <p:cNvPr id="4" name="Date Placeholder 3">
            <a:extLst>
              <a:ext uri="{FF2B5EF4-FFF2-40B4-BE49-F238E27FC236}">
                <a16:creationId xmlns:a16="http://schemas.microsoft.com/office/drawing/2014/main" id="{8E3B7A88-6671-2616-8F70-355FF0103472}"/>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2184212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39DD-F71A-2690-FFD2-4B58A8BC1D6C}"/>
              </a:ext>
            </a:extLst>
          </p:cNvPr>
          <p:cNvSpPr>
            <a:spLocks noGrp="1"/>
          </p:cNvSpPr>
          <p:nvPr>
            <p:ph type="title"/>
          </p:nvPr>
        </p:nvSpPr>
        <p:spPr>
          <a:xfrm>
            <a:off x="677334" y="609600"/>
            <a:ext cx="8596668" cy="1320800"/>
          </a:xfrm>
        </p:spPr>
        <p:txBody>
          <a:bodyPr anchor="t">
            <a:normAutofit/>
          </a:bodyPr>
          <a:lstStyle/>
          <a:p>
            <a:pPr>
              <a:lnSpc>
                <a:spcPct val="90000"/>
              </a:lnSpc>
            </a:pPr>
            <a:r>
              <a:rPr lang="en-IN" sz="2800" b="1" dirty="0">
                <a:effectLst/>
                <a:latin typeface="Calibri" panose="020F0502020204030204" pitchFamily="34" charset="0"/>
                <a:ea typeface="MS Mincho" panose="02020609040205080304" pitchFamily="49" charset="-128"/>
                <a:cs typeface="Times New Roman" panose="02020603050405020304" pitchFamily="18" charset="0"/>
              </a:rPr>
              <a:t>6.Write a query to obtain name and cost of the procedure whose cost is greater than 2000. </a:t>
            </a:r>
            <a:br>
              <a:rPr lang="en-IN" sz="2800" b="1" dirty="0">
                <a:effectLst/>
                <a:latin typeface="Calibri" panose="020F0502020204030204" pitchFamily="34" charset="0"/>
                <a:ea typeface="MS Mincho" panose="02020609040205080304" pitchFamily="49" charset="-128"/>
                <a:cs typeface="Times New Roman" panose="02020603050405020304" pitchFamily="18" charset="0"/>
              </a:rPr>
            </a:br>
            <a:endParaRPr lang="en-IN" sz="2800" dirty="0"/>
          </a:p>
        </p:txBody>
      </p:sp>
      <p:pic>
        <p:nvPicPr>
          <p:cNvPr id="6" name="Content Placeholder 5" descr="A screenshot of a computer&#10;&#10;AI-generated content may be incorrect.">
            <a:extLst>
              <a:ext uri="{FF2B5EF4-FFF2-40B4-BE49-F238E27FC236}">
                <a16:creationId xmlns:a16="http://schemas.microsoft.com/office/drawing/2014/main" id="{90A81DED-A4F5-33F1-7D80-4367F1F85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801" y="2159331"/>
            <a:ext cx="3292635" cy="3882362"/>
          </a:xfrm>
          <a:prstGeom prst="rect">
            <a:avLst/>
          </a:prstGeom>
        </p:spPr>
      </p:pic>
      <p:pic>
        <p:nvPicPr>
          <p:cNvPr id="8" name="Content Placeholder 7" descr="A person standing next to a desk&#10;&#10;AI-generated content may be incorrect.">
            <a:extLst>
              <a:ext uri="{FF2B5EF4-FFF2-40B4-BE49-F238E27FC236}">
                <a16:creationId xmlns:a16="http://schemas.microsoft.com/office/drawing/2014/main" id="{76F82F34-8B3E-A863-0476-E49AFF9A3D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2397264"/>
            <a:ext cx="2925763" cy="2925763"/>
          </a:xfrm>
        </p:spPr>
      </p:pic>
      <p:sp>
        <p:nvSpPr>
          <p:cNvPr id="4" name="Date Placeholder 3">
            <a:extLst>
              <a:ext uri="{FF2B5EF4-FFF2-40B4-BE49-F238E27FC236}">
                <a16:creationId xmlns:a16="http://schemas.microsoft.com/office/drawing/2014/main" id="{60105179-21C5-F594-FEFC-EAE501C8BE0F}"/>
              </a:ext>
            </a:extLst>
          </p:cNvPr>
          <p:cNvSpPr>
            <a:spLocks noGrp="1"/>
          </p:cNvSpPr>
          <p:nvPr>
            <p:ph type="dt" sz="half" idx="10"/>
          </p:nvPr>
        </p:nvSpPr>
        <p:spPr>
          <a:xfrm>
            <a:off x="6676495" y="6041362"/>
            <a:ext cx="1440577" cy="365125"/>
          </a:xfrm>
        </p:spPr>
        <p:txBody>
          <a:bodyPr>
            <a:normAutofit/>
          </a:bodyPr>
          <a:lstStyle/>
          <a:p>
            <a:pPr>
              <a:spcAft>
                <a:spcPts val="600"/>
              </a:spcAft>
            </a:pPr>
            <a:fld id="{F033F7D2-D3E7-4475-910D-A9ABC10AD390}" type="datetime1">
              <a:rPr lang="en-US" smtClean="0"/>
              <a:pPr>
                <a:spcAft>
                  <a:spcPts val="600"/>
                </a:spcAft>
              </a:pPr>
              <a:t>3/22/2025</a:t>
            </a:fld>
            <a:endParaRPr lang="en-US"/>
          </a:p>
        </p:txBody>
      </p:sp>
    </p:spTree>
    <p:extLst>
      <p:ext uri="{BB962C8B-B14F-4D97-AF65-F5344CB8AC3E}">
        <p14:creationId xmlns:p14="http://schemas.microsoft.com/office/powerpoint/2010/main" val="3821043594"/>
      </p:ext>
    </p:extLst>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278</TotalTime>
  <Words>858</Words>
  <Application>Microsoft Office PowerPoint</Application>
  <PresentationFormat>Widescreen</PresentationFormat>
  <Paragraphs>81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Calibri</vt:lpstr>
      <vt:lpstr>Trebuchet MS</vt:lpstr>
      <vt:lpstr>Wingdings 3</vt:lpstr>
      <vt:lpstr>Facet</vt:lpstr>
      <vt:lpstr> HOSPITAL MANAGEMENT SYSTEM</vt:lpstr>
      <vt:lpstr>PowerPoint Presentation</vt:lpstr>
      <vt:lpstr>ER-Diagram (Entity Relationship Diagram) For Hospital  Management System.</vt:lpstr>
      <vt:lpstr>1.Write a query in SQL to obtain the name of the physician in alphabetical order.</vt:lpstr>
      <vt:lpstr>2.Write a query in SQL to obtain the full name of the patients whose gender is male.</vt:lpstr>
      <vt:lpstr>3.Write a query in SQL to find the name of the nurse who are the head of their department and are registered.  </vt:lpstr>
      <vt:lpstr>4.Write a query in SQL to find the name of the nurse who are Team Leader or not registered.  </vt:lpstr>
      <vt:lpstr>5.Write a query to obtain the average cost of all the medical procedures.  </vt:lpstr>
      <vt:lpstr>6.Write a query to obtain name and cost of the procedure whose cost is greater than 2000.  </vt:lpstr>
      <vt:lpstr>7.Write a query to update the name of the patient to Robert Fernandez having patient id as 5.  </vt:lpstr>
      <vt:lpstr>8.Write a query to drop phone column from patient table</vt:lpstr>
      <vt:lpstr>9.Write a query to find second maximum cost of medical procedure? </vt:lpstr>
      <vt:lpstr>10.Write a query in SQL to obtain the name of the patients starting with letter A. </vt:lpstr>
      <vt:lpstr>11. Write a query in SQL to obtain the name of the patients whose third letter is M. </vt:lpstr>
      <vt:lpstr>12.Write a query in SQL to obtain the name of the patients whose name start with letter J and ends with Z. </vt:lpstr>
      <vt:lpstr>13. Write a query to obtain patient details having patient id 11 to 20.</vt:lpstr>
      <vt:lpstr>14.Write a query in SQL to obtain the name of the physicians who are the head of each department</vt:lpstr>
      <vt:lpstr>15. Write a query in SQL to obtain the name of the patients with their physicians by whom they got their preliminary treatment </vt:lpstr>
      <vt:lpstr>16.Write a query in SQL to obtain the name of the physician with the department who are done with affiliation. </vt:lpstr>
      <vt:lpstr>17.Write a query to obtain physician name, position and department they are affiliated with.  </vt:lpstr>
      <vt:lpstr>18.Write a query in SQL to obtain the patient name from which physician they get primary checkup and also mention the patient diagnosis with prescription.  </vt:lpstr>
      <vt:lpstr>19. Write a query in SQL to obtain the maximum cost of the medical procedure. </vt:lpstr>
      <vt:lpstr>20. Write a query in SQL to obtain the details of patient who has diagnosed with chronic pain. </vt:lpstr>
      <vt:lpstr>21. Write a query in SQL to obtain the procedure name and cost whose cost is greater than the average cost of all the procedure. </vt:lpstr>
      <vt:lpstr>22. Write a query in SQL to obtain the procedure name and cost whose cost is less than the average cost of all the procedure. </vt:lpstr>
      <vt:lpstr>23. Write a query in SQL to obtain the physician name who are either head chief or senior in their respective department. </vt:lpstr>
      <vt:lpstr>24. Write a query in SQL to obtain the employee id, physician name and position whose primary affiliation has not been done.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Sunil Kumar Prusty</dc:creator>
  <cp:lastModifiedBy>Sunil Kumar Prusty</cp:lastModifiedBy>
  <cp:revision>34</cp:revision>
  <dcterms:created xsi:type="dcterms:W3CDTF">2025-03-12T09:30:50Z</dcterms:created>
  <dcterms:modified xsi:type="dcterms:W3CDTF">2025-03-22T08:38:07Z</dcterms:modified>
</cp:coreProperties>
</file>